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4" r:id="rId1"/>
  </p:sldMasterIdLst>
  <p:notesMasterIdLst>
    <p:notesMasterId r:id="rId21"/>
  </p:notesMasterIdLst>
  <p:sldIdLst>
    <p:sldId id="258" r:id="rId2"/>
    <p:sldId id="259" r:id="rId3"/>
    <p:sldId id="260" r:id="rId4"/>
    <p:sldId id="263" r:id="rId5"/>
    <p:sldId id="264" r:id="rId6"/>
    <p:sldId id="265" r:id="rId7"/>
    <p:sldId id="266" r:id="rId8"/>
    <p:sldId id="299" r:id="rId9"/>
    <p:sldId id="282" r:id="rId10"/>
    <p:sldId id="300" r:id="rId11"/>
    <p:sldId id="267" r:id="rId12"/>
    <p:sldId id="301" r:id="rId13"/>
    <p:sldId id="268" r:id="rId14"/>
    <p:sldId id="269" r:id="rId15"/>
    <p:sldId id="270" r:id="rId16"/>
    <p:sldId id="271" r:id="rId17"/>
    <p:sldId id="272" r:id="rId18"/>
    <p:sldId id="273" r:id="rId19"/>
    <p:sldId id="261" r:id="rId20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3300"/>
    <a:srgbClr val="FF0066"/>
    <a:srgbClr val="FFE07D"/>
    <a:srgbClr val="EAFAF4"/>
    <a:srgbClr val="EAFAF6"/>
    <a:srgbClr val="EBF9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548" autoAdjust="0"/>
  </p:normalViewPr>
  <p:slideViewPr>
    <p:cSldViewPr>
      <p:cViewPr varScale="1">
        <p:scale>
          <a:sx n="109" d="100"/>
          <a:sy n="109" d="100"/>
        </p:scale>
        <p:origin x="165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0AB8DE-0A39-4C84-A6E3-A82F5BB01573}" type="datetimeFigureOut">
              <a:rPr lang="bg-BG" smtClean="0"/>
              <a:t>20.5.2025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B35329-16ED-4DC5-9014-C4A1B0C9605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69720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B35329-16ED-4DC5-9014-C4A1B0C96059}" type="slidenum">
              <a:rPr lang="bg-BG" smtClean="0"/>
              <a:t>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77731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20.5.2025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73492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20.5.2025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17122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20.5.2025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23001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20.5.2025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43618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20.5.2025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35600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20.5.2025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96735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20.5.2025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91228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20.5.2025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32259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20.5.2025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5561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20.5.2025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4673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20.5.2025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863622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20.5.2025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944705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20.5.2025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4740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20.5.2025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174068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20.5.2025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205734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pPr/>
              <a:t>20.5.2025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78391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3CC536-4F3D-4E22-A9F1-A3C6D40310AC}" type="datetimeFigureOut">
              <a:rPr lang="bg-BG" smtClean="0"/>
              <a:pPr/>
              <a:t>20.5.2025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53F3F3C-A60D-426C-8F94-912700854F7B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42916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766" r:id="rId12"/>
    <p:sldLayoutId id="2147483767" r:id="rId13"/>
    <p:sldLayoutId id="2147483768" r:id="rId14"/>
    <p:sldLayoutId id="2147483769" r:id="rId15"/>
    <p:sldLayoutId id="214748377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8.pn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2.jpe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2.jpe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35613" y="2564904"/>
            <a:ext cx="8358246" cy="30023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Обществено обсъждане на проект 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Стратегия за водено от общностите местно развитие на    МИГ 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Главиница – Ситово Крайдунавска Добруджа 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(2023 – 2027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defRPr/>
            </a:pPr>
            <a:endParaRPr lang="ru-RU" sz="2400" b="1" spc="50" dirty="0" smtClean="0">
              <a:ln w="1143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400" b="1" spc="50" dirty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spc="50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Главиница – 20.05.2025 г.</a:t>
            </a:r>
          </a:p>
          <a:p>
            <a:pPr>
              <a:defRPr/>
            </a:pPr>
            <a:r>
              <a:rPr lang="ru-RU" sz="2400" b="1" spc="50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Ситово – 21.05.2025 г.</a:t>
            </a:r>
            <a:endParaRPr lang="bg-BG" sz="2400" b="1" spc="50" dirty="0">
              <a:ln w="1143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329377"/>
            <a:ext cx="914479" cy="79864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2181" y="286191"/>
            <a:ext cx="798645" cy="798645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984" y="257784"/>
            <a:ext cx="640135" cy="902286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0596" y="276073"/>
            <a:ext cx="914479" cy="883997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9934" y="347666"/>
            <a:ext cx="1140051" cy="762066"/>
          </a:xfrm>
          <a:prstGeom prst="rect">
            <a:avLst/>
          </a:prstGeom>
        </p:spPr>
      </p:pic>
      <p:sp>
        <p:nvSpPr>
          <p:cNvPr id="10" name="Заглавие 1"/>
          <p:cNvSpPr>
            <a:spLocks noGrp="1"/>
          </p:cNvSpPr>
          <p:nvPr>
            <p:ph type="title"/>
          </p:nvPr>
        </p:nvSpPr>
        <p:spPr>
          <a:xfrm>
            <a:off x="611561" y="260648"/>
            <a:ext cx="7922840" cy="936104"/>
          </a:xfrm>
        </p:spPr>
        <p:txBody>
          <a:bodyPr/>
          <a:lstStyle/>
          <a:p>
            <a:r>
              <a:rPr lang="bg-BG" dirty="0" smtClean="0"/>
              <a:t>   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2870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лавие 1"/>
          <p:cNvSpPr>
            <a:spLocks noGrp="1"/>
          </p:cNvSpPr>
          <p:nvPr>
            <p:ph type="title"/>
          </p:nvPr>
        </p:nvSpPr>
        <p:spPr>
          <a:xfrm>
            <a:off x="731520" y="202270"/>
            <a:ext cx="7922840" cy="936104"/>
          </a:xfrm>
        </p:spPr>
        <p:txBody>
          <a:bodyPr/>
          <a:lstStyle/>
          <a:p>
            <a:r>
              <a:rPr lang="bg-BG" dirty="0" smtClean="0"/>
              <a:t>    </a:t>
            </a:r>
            <a:endParaRPr lang="bg-BG" dirty="0"/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Arial Black" panose="020B0A04020102020204" pitchFamily="34" charset="0"/>
              </a:rPr>
              <a:t>ПРОГРАМИ, ФИНАНСИРАЩИ ПОДХОДА ВОМР ЗА ПРОГРАМЕН </a:t>
            </a:r>
            <a:r>
              <a:rPr lang="ru-RU" dirty="0" smtClean="0">
                <a:latin typeface="Arial Black" panose="020B0A04020102020204" pitchFamily="34" charset="0"/>
              </a:rPr>
              <a:t>ПЕРИОД 2023-2027</a:t>
            </a:r>
            <a:endParaRPr lang="en-US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bg-BG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bg-BG"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bg-BG" sz="1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        </a:t>
            </a:r>
            <a:r>
              <a:rPr lang="bg-BG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СПРЗСР</a:t>
            </a:r>
            <a:r>
              <a:rPr lang="bg-BG" sz="1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bg-BG" sz="16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2023 – 2027 г. </a:t>
            </a:r>
            <a:r>
              <a:rPr lang="bg-BG" sz="16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- основен </a:t>
            </a:r>
            <a:r>
              <a:rPr lang="bg-BG" sz="16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фонд</a:t>
            </a:r>
          </a:p>
          <a:p>
            <a:pPr marL="0" indent="0">
              <a:buNone/>
            </a:pPr>
            <a:r>
              <a:rPr lang="bg-BG" sz="1400" dirty="0">
                <a:solidFill>
                  <a:schemeClr val="tx1"/>
                </a:solidFill>
                <a:latin typeface="Arial Black" panose="020B0A04020102020204" pitchFamily="34" charset="0"/>
              </a:rPr>
              <a:t>	</a:t>
            </a:r>
            <a:r>
              <a:rPr lang="bg-BG" sz="1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		</a:t>
            </a:r>
            <a:r>
              <a:rPr lang="bg-BG" sz="14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Бюджет – 4 498 340,00 лв.</a:t>
            </a:r>
            <a:endParaRPr lang="bg-BG" sz="1400" dirty="0" smtClean="0">
              <a:solidFill>
                <a:srgbClr val="00B05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bg-BG"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bg-BG" sz="1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          </a:t>
            </a:r>
            <a:r>
              <a:rPr lang="bg-BG" sz="1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</a:t>
            </a:r>
            <a:r>
              <a:rPr lang="bg-BG" sz="1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ПРЧР </a:t>
            </a:r>
            <a:r>
              <a:rPr lang="bg-BG" sz="1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2021-2027  г. – допълващо </a:t>
            </a:r>
            <a:r>
              <a:rPr lang="bg-BG" sz="1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финансиране</a:t>
            </a:r>
            <a:endParaRPr lang="en-US" sz="1400" dirty="0" smtClean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bg-BG" sz="1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			</a:t>
            </a:r>
            <a:r>
              <a:rPr lang="bg-BG" sz="14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Бюджет – 1 036 400,00 лв.</a:t>
            </a:r>
            <a:endParaRPr lang="bg-BG" sz="1400" dirty="0" smtClean="0">
              <a:solidFill>
                <a:srgbClr val="00B05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bg-BG" sz="1800" dirty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bg-BG" sz="18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                  ПО </a:t>
            </a:r>
            <a:r>
              <a:rPr lang="bg-BG" sz="1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2021 – 2027 г. допълващо </a:t>
            </a:r>
            <a:r>
              <a:rPr lang="bg-BG" sz="1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финансиране</a:t>
            </a:r>
          </a:p>
          <a:p>
            <a:pPr marL="0" indent="0">
              <a:buNone/>
            </a:pPr>
            <a:r>
              <a:rPr lang="bg-BG" sz="1400" dirty="0">
                <a:solidFill>
                  <a:schemeClr val="tx1"/>
                </a:solidFill>
                <a:latin typeface="Arial Black" panose="020B0A04020102020204" pitchFamily="34" charset="0"/>
              </a:rPr>
              <a:t>	</a:t>
            </a:r>
            <a:r>
              <a:rPr lang="bg-BG" sz="1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		</a:t>
            </a:r>
            <a:r>
              <a:rPr lang="bg-BG" sz="1400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Бюджет – 400 000,00 лв.</a:t>
            </a:r>
            <a:endParaRPr lang="bg-BG" sz="1400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329377"/>
            <a:ext cx="914479" cy="798645"/>
          </a:xfrm>
          <a:prstGeom prst="rect">
            <a:avLst/>
          </a:prstGeom>
        </p:spPr>
      </p:pic>
      <p:pic>
        <p:nvPicPr>
          <p:cNvPr id="13" name="Картина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2181" y="286191"/>
            <a:ext cx="798645" cy="798645"/>
          </a:xfrm>
          <a:prstGeom prst="rect">
            <a:avLst/>
          </a:prstGeom>
        </p:spPr>
      </p:pic>
      <p:pic>
        <p:nvPicPr>
          <p:cNvPr id="14" name="Картина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984" y="257784"/>
            <a:ext cx="640135" cy="902286"/>
          </a:xfrm>
          <a:prstGeom prst="rect">
            <a:avLst/>
          </a:prstGeom>
        </p:spPr>
      </p:pic>
      <p:pic>
        <p:nvPicPr>
          <p:cNvPr id="15" name="Картина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0596" y="276073"/>
            <a:ext cx="914479" cy="883997"/>
          </a:xfrm>
          <a:prstGeom prst="rect">
            <a:avLst/>
          </a:prstGeom>
        </p:spPr>
      </p:pic>
      <p:pic>
        <p:nvPicPr>
          <p:cNvPr id="16" name="Картина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9934" y="347666"/>
            <a:ext cx="1140051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84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323528" y="1412776"/>
            <a:ext cx="856895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ВКЛЮЧЕНИ ЗАИНТЕРЕСОВАНИ СТРАНИ В </a:t>
            </a:r>
            <a:r>
              <a:rPr lang="ru-RU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СТРАТЕГИЯТА</a:t>
            </a:r>
            <a:endParaRPr lang="en-US" b="1" dirty="0" smtClean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/>
            <a:endParaRPr lang="en-US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/>
            <a:endParaRPr lang="en-US" sz="2400" b="1" dirty="0" smtClean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/>
            <a:endParaRPr lang="ru-RU" sz="2400" b="1" dirty="0" smtClean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/>
            <a:endParaRPr lang="ru-RU" sz="2400" b="1" dirty="0" smtClean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</a:t>
            </a:r>
            <a:endParaRPr lang="ru-RU" sz="2400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/>
            <a:endParaRPr lang="ru-RU" sz="2400" b="1" dirty="0" smtClean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/>
            <a:endParaRPr lang="ru-RU" sz="2400" b="1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pic>
        <p:nvPicPr>
          <p:cNvPr id="9" name="Картина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329377"/>
            <a:ext cx="914479" cy="798645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2181" y="286191"/>
            <a:ext cx="798645" cy="798645"/>
          </a:xfrm>
          <a:prstGeom prst="rect">
            <a:avLst/>
          </a:prstGeom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7984" y="257784"/>
            <a:ext cx="640135" cy="902286"/>
          </a:xfrm>
          <a:prstGeom prst="rect">
            <a:avLst/>
          </a:prstGeom>
        </p:spPr>
      </p:pic>
      <p:pic>
        <p:nvPicPr>
          <p:cNvPr id="12" name="Картина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0596" y="276073"/>
            <a:ext cx="914479" cy="883997"/>
          </a:xfrm>
          <a:prstGeom prst="rect">
            <a:avLst/>
          </a:prstGeom>
        </p:spPr>
      </p:pic>
      <p:pic>
        <p:nvPicPr>
          <p:cNvPr id="13" name="Картина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29934" y="347666"/>
            <a:ext cx="1140051" cy="762066"/>
          </a:xfrm>
          <a:prstGeom prst="rect">
            <a:avLst/>
          </a:prstGeom>
        </p:spPr>
      </p:pic>
      <p:sp>
        <p:nvSpPr>
          <p:cNvPr id="14" name="Заглавие 1"/>
          <p:cNvSpPr>
            <a:spLocks noGrp="1"/>
          </p:cNvSpPr>
          <p:nvPr>
            <p:ph type="title"/>
          </p:nvPr>
        </p:nvSpPr>
        <p:spPr>
          <a:xfrm>
            <a:off x="611561" y="260648"/>
            <a:ext cx="7922840" cy="936104"/>
          </a:xfrm>
        </p:spPr>
        <p:txBody>
          <a:bodyPr/>
          <a:lstStyle/>
          <a:p>
            <a:r>
              <a:rPr lang="bg-BG" dirty="0" smtClean="0"/>
              <a:t>    </a:t>
            </a:r>
            <a:endParaRPr lang="bg-BG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6086678"/>
              </p:ext>
            </p:extLst>
          </p:nvPr>
        </p:nvGraphicFramePr>
        <p:xfrm>
          <a:off x="467544" y="2087096"/>
          <a:ext cx="8208912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val="3995508814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1905684559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616669408"/>
                    </a:ext>
                  </a:extLst>
                </a:gridCol>
              </a:tblGrid>
              <a:tr h="533707">
                <a:tc>
                  <a:txBody>
                    <a:bodyPr/>
                    <a:lstStyle/>
                    <a:p>
                      <a:pPr algn="ctr"/>
                      <a:r>
                        <a:rPr lang="bg-BG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ПУБЛИЧЕН </a:t>
                      </a:r>
                      <a:endParaRPr lang="bg-BG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СТОПАНСКИ</a:t>
                      </a:r>
                      <a:endParaRPr lang="bg-BG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НЕСТОПАНСКИ</a:t>
                      </a:r>
                    </a:p>
                    <a:p>
                      <a:pPr algn="ctr"/>
                      <a:endParaRPr lang="bg-BG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8782581"/>
                  </a:ext>
                </a:extLst>
              </a:tr>
              <a:tr h="2058581">
                <a:tc>
                  <a:txBody>
                    <a:bodyPr/>
                    <a:lstStyle/>
                    <a:p>
                      <a:r>
                        <a:rPr lang="bg-BG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ОБЩИНИ – </a:t>
                      </a:r>
                      <a:r>
                        <a:rPr lang="bg-BG" sz="12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ОбА</a:t>
                      </a:r>
                      <a:r>
                        <a:rPr lang="bg-BG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bg-BG" sz="1200" b="1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</a:t>
                      </a:r>
                      <a:r>
                        <a:rPr lang="bg-BG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кметства;</a:t>
                      </a:r>
                    </a:p>
                    <a:p>
                      <a:endParaRPr lang="bg-BG" sz="12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bg-BG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Държавни и</a:t>
                      </a:r>
                      <a:r>
                        <a:rPr lang="bg-BG" sz="12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общински институции;</a:t>
                      </a:r>
                    </a:p>
                    <a:p>
                      <a:endParaRPr lang="bg-BG" sz="1200" b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bg-BG" sz="12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Общински образователни институции – училища и детски градини</a:t>
                      </a:r>
                      <a:endParaRPr lang="bg-BG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g-BG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Земеделски производители – ФЛ с малки</a:t>
                      </a:r>
                      <a:r>
                        <a:rPr lang="bg-BG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стопанства;</a:t>
                      </a:r>
                    </a:p>
                    <a:p>
                      <a:endParaRPr lang="bg-BG" sz="12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bg-BG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Земеделски производители – ЕТ, ЮЛ по ТЗ с по-големи стопанства;</a:t>
                      </a:r>
                    </a:p>
                    <a:p>
                      <a:endParaRPr lang="bg-BG" sz="12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bg-BG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Предприятия за първична преработка на селскостопанска продукция;</a:t>
                      </a:r>
                    </a:p>
                    <a:p>
                      <a:endParaRPr lang="bg-BG" sz="12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bg-BG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Предприятия от хранително вкусовата и леката промишленост.</a:t>
                      </a:r>
                      <a:endParaRPr lang="bg-BG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g-BG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Читалища;</a:t>
                      </a:r>
                    </a:p>
                    <a:p>
                      <a:endParaRPr lang="bg-BG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НПО за развитие на гражданското общество, социалната интеграция и личностната реализация, образователната квалификация и развитие на човешкия потенциал, и в подкрепа за уязвими, маргинализирани и малцинствени групи;</a:t>
                      </a:r>
                    </a:p>
                    <a:p>
                      <a:endPara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Обществено активни</a:t>
                      </a:r>
                      <a:r>
                        <a:rPr lang="ru-RU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граждани.</a:t>
                      </a:r>
                      <a:endPara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42103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0147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лавие 1"/>
          <p:cNvSpPr>
            <a:spLocks noGrp="1"/>
          </p:cNvSpPr>
          <p:nvPr>
            <p:ph type="title"/>
          </p:nvPr>
        </p:nvSpPr>
        <p:spPr>
          <a:xfrm>
            <a:off x="682588" y="250019"/>
            <a:ext cx="7922840" cy="936104"/>
          </a:xfrm>
        </p:spPr>
        <p:txBody>
          <a:bodyPr/>
          <a:lstStyle/>
          <a:p>
            <a:r>
              <a:rPr lang="bg-BG" dirty="0" smtClean="0"/>
              <a:t>    </a:t>
            </a:r>
            <a:endParaRPr lang="bg-BG" dirty="0"/>
          </a:p>
        </p:txBody>
      </p:sp>
      <p:sp>
        <p:nvSpPr>
          <p:cNvPr id="9" name="Контейнер за съдържание 8"/>
          <p:cNvSpPr>
            <a:spLocks noGrp="1"/>
          </p:cNvSpPr>
          <p:nvPr>
            <p:ph idx="1"/>
          </p:nvPr>
        </p:nvSpPr>
        <p:spPr>
          <a:xfrm>
            <a:off x="828564" y="2060848"/>
            <a:ext cx="7776864" cy="41044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ИЗПЪЛНЕНИЕ НА СТРАТЕГИЯТА 2014-2020 </a:t>
            </a:r>
            <a:endParaRPr lang="ru-RU" sz="20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 </a:t>
            </a:r>
            <a:r>
              <a:rPr lang="ru-RU" sz="20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мерките</a:t>
            </a:r>
            <a:r>
              <a:rPr lang="en-US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 </a:t>
            </a:r>
            <a:r>
              <a:rPr lang="ru-RU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ПРСР </a:t>
            </a:r>
            <a:r>
              <a:rPr lang="ru-RU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- 96.24 %;</a:t>
            </a:r>
            <a:r>
              <a:rPr lang="en-US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endParaRPr lang="ru-RU" sz="20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 </a:t>
            </a:r>
            <a:r>
              <a:rPr lang="ru-RU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bg-BG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ПНОИР</a:t>
            </a:r>
            <a:r>
              <a:rPr lang="ru-RU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ОПРЧР </a:t>
            </a:r>
            <a:r>
              <a:rPr lang="ru-RU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изпълнението </a:t>
            </a:r>
            <a:r>
              <a:rPr lang="ru-RU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проектите</a:t>
            </a:r>
            <a:r>
              <a:rPr lang="ru-RU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 приключило, </a:t>
            </a:r>
            <a:endParaRPr lang="ru-RU" sz="20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ОПНОИР-</a:t>
            </a:r>
            <a:r>
              <a:rPr lang="ru-RU" sz="20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договорени</a:t>
            </a:r>
            <a:r>
              <a:rPr lang="ru-RU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- 100 %; </a:t>
            </a:r>
            <a:r>
              <a:rPr lang="ru-RU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изпълненииплатени</a:t>
            </a:r>
            <a:r>
              <a:rPr lang="ru-RU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100 % </a:t>
            </a:r>
          </a:p>
          <a:p>
            <a:r>
              <a:rPr lang="ru-RU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ОПРЧР–</a:t>
            </a:r>
            <a:r>
              <a:rPr lang="ru-RU" sz="2000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договорени</a:t>
            </a:r>
            <a:r>
              <a:rPr lang="ru-RU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- 100 %, </a:t>
            </a:r>
            <a:r>
              <a:rPr lang="ru-RU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изпълненииплатени-100  % </a:t>
            </a:r>
          </a:p>
          <a:p>
            <a:pPr marL="0" indent="0">
              <a:buNone/>
            </a:pPr>
            <a:endParaRPr lang="ru-RU" sz="20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6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Картина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329377"/>
            <a:ext cx="914479" cy="798645"/>
          </a:xfrm>
          <a:prstGeom prst="rect">
            <a:avLst/>
          </a:prstGeom>
        </p:spPr>
      </p:pic>
      <p:pic>
        <p:nvPicPr>
          <p:cNvPr id="12" name="Картина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2181" y="286191"/>
            <a:ext cx="798645" cy="798645"/>
          </a:xfrm>
          <a:prstGeom prst="rect">
            <a:avLst/>
          </a:prstGeom>
        </p:spPr>
      </p:pic>
      <p:pic>
        <p:nvPicPr>
          <p:cNvPr id="13" name="Картина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984" y="257784"/>
            <a:ext cx="640135" cy="902286"/>
          </a:xfrm>
          <a:prstGeom prst="rect">
            <a:avLst/>
          </a:prstGeom>
        </p:spPr>
      </p:pic>
      <p:pic>
        <p:nvPicPr>
          <p:cNvPr id="14" name="Картина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0596" y="276073"/>
            <a:ext cx="914479" cy="883997"/>
          </a:xfrm>
          <a:prstGeom prst="rect">
            <a:avLst/>
          </a:prstGeom>
        </p:spPr>
      </p:pic>
      <p:pic>
        <p:nvPicPr>
          <p:cNvPr id="15" name="Картина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8165" y="347666"/>
            <a:ext cx="1140051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674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9239775"/>
              </p:ext>
            </p:extLst>
          </p:nvPr>
        </p:nvGraphicFramePr>
        <p:xfrm>
          <a:off x="323526" y="1988839"/>
          <a:ext cx="8649790" cy="44930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2">
                  <a:extLst>
                    <a:ext uri="{9D8B030D-6E8A-4147-A177-3AD203B41FA5}">
                      <a16:colId xmlns:a16="http://schemas.microsoft.com/office/drawing/2014/main" val="3122979214"/>
                    </a:ext>
                  </a:extLst>
                </a:gridCol>
                <a:gridCol w="3528392">
                  <a:extLst>
                    <a:ext uri="{9D8B030D-6E8A-4147-A177-3AD203B41FA5}">
                      <a16:colId xmlns:a16="http://schemas.microsoft.com/office/drawing/2014/main" val="1158650213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1242746882"/>
                    </a:ext>
                  </a:extLst>
                </a:gridCol>
                <a:gridCol w="3564396">
                  <a:extLst>
                    <a:ext uri="{9D8B030D-6E8A-4147-A177-3AD203B41FA5}">
                      <a16:colId xmlns:a16="http://schemas.microsoft.com/office/drawing/2014/main" val="3190261744"/>
                    </a:ext>
                  </a:extLst>
                </a:gridCol>
              </a:tblGrid>
              <a:tr h="713572">
                <a:tc>
                  <a:txBody>
                    <a:bodyPr/>
                    <a:lstStyle/>
                    <a:p>
                      <a:r>
                        <a:rPr lang="bg-BG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Стратегическа цел 1</a:t>
                      </a:r>
                      <a:endParaRPr lang="bg-BG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bg-BG" sz="14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Повишаване на конкурентоспособността на местната икономика за постигане на устойчиво подобряващи се условия за живот и развитие на местното производство и услуги, както и въвеждане на иновации в производствата</a:t>
                      </a:r>
                      <a:endParaRPr lang="bg-BG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051398"/>
                  </a:ext>
                </a:extLst>
              </a:tr>
              <a:tr h="882261">
                <a:tc>
                  <a:txBody>
                    <a:bodyPr/>
                    <a:lstStyle/>
                    <a:p>
                      <a:r>
                        <a:rPr lang="bg-BG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Приоритети:</a:t>
                      </a:r>
                      <a:endParaRPr lang="bg-BG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g-BG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1.1. Развитие на модерни и конкурентоспособни земеделски стопанства и преработващи селскостопанска продукция предприятия.</a:t>
                      </a:r>
                      <a:endParaRPr lang="bg-BG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 Стимулиране на предприемаческите дейности и разнообразяване на бизнеса чрез инвестиции в местния туризъм, занаятчийство и дребно производство</a:t>
                      </a:r>
                      <a:endParaRPr lang="bg-BG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334875"/>
                  </a:ext>
                </a:extLst>
              </a:tr>
              <a:tr h="1081481">
                <a:tc>
                  <a:txBody>
                    <a:bodyPr/>
                    <a:lstStyle/>
                    <a:p>
                      <a:r>
                        <a:rPr lang="bg-BG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Специфични цели:</a:t>
                      </a:r>
                      <a:endParaRPr lang="bg-BG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1.1.1. Въвеждане на иновации,  технологично модернизиране и подобряване конкурентноспособността на земеделските стопанства и преработвателните предприятия </a:t>
                      </a:r>
                      <a:endParaRPr lang="bg-BG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1.2.1. Насърчаване създаването на местни продукти и услуги и развитие на туризъм на целевата територия на МИГ.</a:t>
                      </a:r>
                    </a:p>
                    <a:p>
                      <a:endParaRPr lang="bg-BG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542199"/>
                  </a:ext>
                </a:extLst>
              </a:tr>
              <a:tr h="713572">
                <a:tc>
                  <a:txBody>
                    <a:bodyPr/>
                    <a:lstStyle/>
                    <a:p>
                      <a:r>
                        <a:rPr lang="bg-BG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Стратегическа цел 2</a:t>
                      </a:r>
                      <a:endParaRPr lang="bg-BG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bg-BG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Подобряване на средата за живот чрез развитие на инфраструктурата, разгръщане на потенциала на културното и природното наследство и възможностите за туризъм</a:t>
                      </a:r>
                      <a:endParaRPr lang="bg-BG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601222"/>
                  </a:ext>
                </a:extLst>
              </a:tr>
              <a:tr h="713572">
                <a:tc>
                  <a:txBody>
                    <a:bodyPr/>
                    <a:lstStyle/>
                    <a:p>
                      <a:r>
                        <a:rPr lang="bg-BG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Приоритети:</a:t>
                      </a:r>
                      <a:endParaRPr lang="bg-BG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 Подпомагане на инвестиции в инфраструктура, насърчаващи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икономическото и социално съживяване на населените места</a:t>
                      </a:r>
                      <a:endParaRPr lang="bg-BG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 Проучване, съхраняване и развитие на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природното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културно – историческото наследство и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възможностите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 туризъм</a:t>
                      </a:r>
                      <a:endParaRPr lang="bg-BG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9345664"/>
                  </a:ext>
                </a:extLst>
              </a:tr>
            </a:tbl>
          </a:graphicData>
        </a:graphic>
      </p:graphicFrame>
      <p:sp>
        <p:nvSpPr>
          <p:cNvPr id="8" name="Заглавие 1"/>
          <p:cNvSpPr>
            <a:spLocks noGrp="1"/>
          </p:cNvSpPr>
          <p:nvPr>
            <p:ph type="title"/>
          </p:nvPr>
        </p:nvSpPr>
        <p:spPr>
          <a:xfrm>
            <a:off x="682588" y="250019"/>
            <a:ext cx="7922840" cy="936104"/>
          </a:xfrm>
        </p:spPr>
        <p:txBody>
          <a:bodyPr/>
          <a:lstStyle/>
          <a:p>
            <a:r>
              <a:rPr lang="bg-BG" dirty="0" smtClean="0"/>
              <a:t>    </a:t>
            </a:r>
            <a:endParaRPr lang="bg-BG" dirty="0"/>
          </a:p>
        </p:txBody>
      </p:sp>
      <p:pic>
        <p:nvPicPr>
          <p:cNvPr id="4" name="Picture 16" descr="bulgarfla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6412" y="352684"/>
            <a:ext cx="1143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8" descr="logo-bg-center-no-back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395" y="269974"/>
            <a:ext cx="914400" cy="885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Картина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603" y="281248"/>
            <a:ext cx="6381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19" descr="Logo_LEADER_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751" y="333634"/>
            <a:ext cx="8001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901" y="342053"/>
            <a:ext cx="914479" cy="79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75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881743"/>
              </p:ext>
            </p:extLst>
          </p:nvPr>
        </p:nvGraphicFramePr>
        <p:xfrm>
          <a:off x="323528" y="1609681"/>
          <a:ext cx="8640960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799007071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val="327125188"/>
                    </a:ext>
                  </a:extLst>
                </a:gridCol>
                <a:gridCol w="3672408">
                  <a:extLst>
                    <a:ext uri="{9D8B030D-6E8A-4147-A177-3AD203B41FA5}">
                      <a16:colId xmlns:a16="http://schemas.microsoft.com/office/drawing/2014/main" val="180987932"/>
                    </a:ext>
                  </a:extLst>
                </a:gridCol>
              </a:tblGrid>
              <a:tr h="1092305">
                <a:tc>
                  <a:txBody>
                    <a:bodyPr/>
                    <a:lstStyle/>
                    <a:p>
                      <a:r>
                        <a:rPr lang="bg-BG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Специфични цели:</a:t>
                      </a:r>
                      <a:endParaRPr lang="bg-BG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2.1.1. Създаване, разширяване и подобряване на малка по мащаби публична инфраструктура</a:t>
                      </a:r>
                      <a:endParaRPr lang="bg-BG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2.2.1. Развитие и </a:t>
                      </a:r>
                      <a:r>
                        <a:rPr lang="ru-RU" sz="14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популяризир</a:t>
                      </a:r>
                      <a:r>
                        <a:rPr lang="bg-BG" sz="14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ане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природните ресурси и културно-</a:t>
                      </a:r>
                      <a:r>
                        <a:rPr lang="ru-RU" sz="14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ческото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наследство, създаване на условия за отдих и туризъм, чрез изграждане на подходяща инфраструктура </a:t>
                      </a:r>
                      <a:endParaRPr lang="bg-BG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614485"/>
                  </a:ext>
                </a:extLst>
              </a:tr>
              <a:tr h="488663">
                <a:tc>
                  <a:txBody>
                    <a:bodyPr/>
                    <a:lstStyle/>
                    <a:p>
                      <a:r>
                        <a:rPr lang="bg-BG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Стратегическа цел 3</a:t>
                      </a:r>
                      <a:endParaRPr lang="bg-BG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Подобряване условията на живот, благосъстоянието и качество на човешкия капитал</a:t>
                      </a:r>
                      <a:endParaRPr lang="bg-BG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479525"/>
                  </a:ext>
                </a:extLst>
              </a:tr>
              <a:tr h="891091">
                <a:tc>
                  <a:txBody>
                    <a:bodyPr/>
                    <a:lstStyle/>
                    <a:p>
                      <a:r>
                        <a:rPr lang="bg-BG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Приоритети:</a:t>
                      </a:r>
                      <a:endParaRPr lang="bg-BG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3.1. Устойчив и приобщаващ икономически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растеж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включително иновации и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опазване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компонентите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околната среда.</a:t>
                      </a:r>
                      <a:endParaRPr lang="bg-BG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3.2. Подобряване на достъпа до устойчива заетост, интегрирани социални и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здравни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услуги на уязвими групи и техните семейства</a:t>
                      </a:r>
                      <a:endParaRPr lang="bg-BG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4219920"/>
                  </a:ext>
                </a:extLst>
              </a:tr>
              <a:tr h="2299589">
                <a:tc>
                  <a:txBody>
                    <a:bodyPr/>
                    <a:lstStyle/>
                    <a:p>
                      <a:r>
                        <a:rPr lang="bg-BG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Специфични цели:</a:t>
                      </a:r>
                      <a:endParaRPr lang="bg-BG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3.1.1. Устойчиво и конкурентоспособно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селско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стопанство. </a:t>
                      </a:r>
                    </a:p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3.1.2. Насърчаване на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инвестиционната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активност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диверсификация на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икономиката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3.2.1. Намаляване на бедността и повишаване качеството на живот на уязвимите и малцинствени групи чрез осигуряване на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социална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подкрепа и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достъп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качествени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социални и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здравни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услуги</a:t>
                      </a:r>
                    </a:p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3.2.2. Повишаване атрактивността и качеството на работните места,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активиране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мотивиране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повишаване качеството на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работната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ръка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 насърчаване и включването им в заетост</a:t>
                      </a:r>
                    </a:p>
                    <a:p>
                      <a:endParaRPr lang="bg-BG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791100"/>
                  </a:ext>
                </a:extLst>
              </a:tr>
            </a:tbl>
          </a:graphicData>
        </a:graphic>
      </p:graphicFrame>
      <p:pic>
        <p:nvPicPr>
          <p:cNvPr id="5" name="Картина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329377"/>
            <a:ext cx="914479" cy="798645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2181" y="286191"/>
            <a:ext cx="798645" cy="798645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984" y="257784"/>
            <a:ext cx="640135" cy="902286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0596" y="276073"/>
            <a:ext cx="914479" cy="883997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9934" y="347666"/>
            <a:ext cx="1140051" cy="762066"/>
          </a:xfrm>
          <a:prstGeom prst="rect">
            <a:avLst/>
          </a:prstGeom>
        </p:spPr>
      </p:pic>
      <p:sp>
        <p:nvSpPr>
          <p:cNvPr id="11" name="Заглавие 1"/>
          <p:cNvSpPr>
            <a:spLocks noGrp="1"/>
          </p:cNvSpPr>
          <p:nvPr>
            <p:ph type="title"/>
          </p:nvPr>
        </p:nvSpPr>
        <p:spPr>
          <a:xfrm>
            <a:off x="611561" y="260648"/>
            <a:ext cx="7922840" cy="936104"/>
          </a:xfrm>
        </p:spPr>
        <p:txBody>
          <a:bodyPr/>
          <a:lstStyle/>
          <a:p>
            <a:r>
              <a:rPr lang="bg-BG" dirty="0" smtClean="0"/>
              <a:t>   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19230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авоъгълник 4"/>
          <p:cNvSpPr/>
          <p:nvPr/>
        </p:nvSpPr>
        <p:spPr>
          <a:xfrm>
            <a:off x="510369" y="2278672"/>
            <a:ext cx="856895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Заглавие 1"/>
          <p:cNvSpPr>
            <a:spLocks noGrp="1"/>
          </p:cNvSpPr>
          <p:nvPr>
            <p:ph type="title"/>
          </p:nvPr>
        </p:nvSpPr>
        <p:spPr>
          <a:xfrm>
            <a:off x="682588" y="260647"/>
            <a:ext cx="7922840" cy="936104"/>
          </a:xfrm>
        </p:spPr>
        <p:txBody>
          <a:bodyPr/>
          <a:lstStyle/>
          <a:p>
            <a:r>
              <a:rPr lang="bg-BG" dirty="0" smtClean="0"/>
              <a:t>    </a:t>
            </a:r>
            <a:endParaRPr lang="bg-BG" dirty="0"/>
          </a:p>
        </p:txBody>
      </p:sp>
      <p:graphicFrame>
        <p:nvGraphicFramePr>
          <p:cNvPr id="14" name="Контейнер за съдържание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1537901"/>
              </p:ext>
            </p:extLst>
          </p:nvPr>
        </p:nvGraphicFramePr>
        <p:xfrm>
          <a:off x="251520" y="1556792"/>
          <a:ext cx="8496944" cy="4536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639">
                  <a:extLst>
                    <a:ext uri="{9D8B030D-6E8A-4147-A177-3AD203B41FA5}">
                      <a16:colId xmlns:a16="http://schemas.microsoft.com/office/drawing/2014/main" val="310302089"/>
                    </a:ext>
                  </a:extLst>
                </a:gridCol>
                <a:gridCol w="6601305">
                  <a:extLst>
                    <a:ext uri="{9D8B030D-6E8A-4147-A177-3AD203B41FA5}">
                      <a16:colId xmlns:a16="http://schemas.microsoft.com/office/drawing/2014/main" val="3504538975"/>
                    </a:ext>
                  </a:extLst>
                </a:gridCol>
              </a:tblGrid>
              <a:tr h="517068">
                <a:tc gridSpan="2"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Мярка 1. „Инвестиции в земеделските стопанства“ (II.Г.1)</a:t>
                      </a:r>
                      <a:endParaRPr lang="bg-BG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6098876"/>
                  </a:ext>
                </a:extLst>
              </a:tr>
              <a:tr h="342694">
                <a:tc>
                  <a:txBody>
                    <a:bodyPr/>
                    <a:lstStyle/>
                    <a:p>
                      <a:r>
                        <a:rPr lang="bg-BG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 бюджет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g-BG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586 740,00</a:t>
                      </a:r>
                      <a:r>
                        <a:rPr lang="bg-BG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bg-BG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лв.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043018"/>
                  </a:ext>
                </a:extLst>
              </a:tr>
              <a:tr h="656604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Минимален и максимален размер </a:t>
                      </a: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</a:t>
                      </a:r>
                      <a:r>
                        <a:rPr lang="ru-RU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допустимите разходи</a:t>
                      </a:r>
                      <a:endParaRPr lang="bg-BG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Минимален размер на допустимите разходи: 10 000,00 лева. </a:t>
                      </a:r>
                    </a:p>
                    <a:p>
                      <a:endPara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Максимален размер на допустимите разходи: 200 000,00 лева.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5862018"/>
                  </a:ext>
                </a:extLst>
              </a:tr>
              <a:tr h="844205">
                <a:tc>
                  <a:txBody>
                    <a:bodyPr/>
                    <a:lstStyle/>
                    <a:p>
                      <a:r>
                        <a:rPr lang="bg-BG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Интензитет на БФП</a:t>
                      </a:r>
                      <a:endParaRPr lang="bg-BG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-Финансовата помощ е в размер на 50% от общия размер на допустимите за финансово подпомагане разходи.</a:t>
                      </a:r>
                    </a:p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-Максималното подпомагане може да бъде увеличено на 80% за инвестиции, извършени от </a:t>
                      </a:r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млади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земеделски стопани</a:t>
                      </a:r>
                      <a:endParaRPr lang="bg-BG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2355535"/>
                  </a:ext>
                </a:extLst>
              </a:tr>
              <a:tr h="1219407">
                <a:tc>
                  <a:txBody>
                    <a:bodyPr/>
                    <a:lstStyle/>
                    <a:p>
                      <a:r>
                        <a:rPr lang="bg-BG" sz="12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Допустими дейности</a:t>
                      </a:r>
                      <a:endParaRPr lang="bg-BG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Модернизация и механизация, инвестиции във физически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активи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съответствие със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стандарти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оборудване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съоръжения, енергийна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ефективност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съхранение на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продукцията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опазване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 околната среда, насаждения, производство на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енергия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от ВЕИ за собствено потребление и др.</a:t>
                      </a:r>
                    </a:p>
                    <a:p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Не е допустима и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подкрепата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за основни земеделски инвестиции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закупуването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машини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с изключениена такива, предвидениза социално земеделие и такива, свързани с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колективни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инвестиции. </a:t>
                      </a:r>
                      <a:endParaRPr lang="bg-BG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503981"/>
                  </a:ext>
                </a:extLst>
              </a:tr>
              <a:tr h="956526">
                <a:tc>
                  <a:txBody>
                    <a:bodyPr/>
                    <a:lstStyle/>
                    <a:p>
                      <a:r>
                        <a:rPr lang="bg-BG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Допустими бенефициенти</a:t>
                      </a:r>
                      <a:endParaRPr lang="bg-BG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Земеделски стопани включително кооперативни </a:t>
                      </a:r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обединения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земеделски стопани </a:t>
                      </a:r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създадени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съответствие със специализирано </a:t>
                      </a:r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национално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законодателство и групи и организации на производители, включително на </a:t>
                      </a:r>
                      <a:r>
                        <a:rPr lang="ru-RU" sz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трайни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насаждения</a:t>
                      </a:r>
                      <a:endParaRPr lang="bg-BG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8744"/>
                  </a:ext>
                </a:extLst>
              </a:tr>
            </a:tbl>
          </a:graphicData>
        </a:graphic>
      </p:graphicFrame>
      <p:pic>
        <p:nvPicPr>
          <p:cNvPr id="16" name="Картина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329377"/>
            <a:ext cx="914479" cy="798645"/>
          </a:xfrm>
          <a:prstGeom prst="rect">
            <a:avLst/>
          </a:prstGeom>
        </p:spPr>
      </p:pic>
      <p:pic>
        <p:nvPicPr>
          <p:cNvPr id="17" name="Картина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2181" y="286191"/>
            <a:ext cx="798645" cy="798645"/>
          </a:xfrm>
          <a:prstGeom prst="rect">
            <a:avLst/>
          </a:prstGeom>
        </p:spPr>
      </p:pic>
      <p:pic>
        <p:nvPicPr>
          <p:cNvPr id="18" name="Картина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984" y="257784"/>
            <a:ext cx="640135" cy="902286"/>
          </a:xfrm>
          <a:prstGeom prst="rect">
            <a:avLst/>
          </a:prstGeom>
        </p:spPr>
      </p:pic>
      <p:pic>
        <p:nvPicPr>
          <p:cNvPr id="19" name="Картина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0596" y="276073"/>
            <a:ext cx="914479" cy="883997"/>
          </a:xfrm>
          <a:prstGeom prst="rect">
            <a:avLst/>
          </a:prstGeom>
        </p:spPr>
      </p:pic>
      <p:pic>
        <p:nvPicPr>
          <p:cNvPr id="20" name="Картина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9934" y="347666"/>
            <a:ext cx="1140051" cy="7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069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329377"/>
            <a:ext cx="914479" cy="798645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2181" y="286191"/>
            <a:ext cx="798645" cy="79864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984" y="257784"/>
            <a:ext cx="640135" cy="902286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0596" y="276073"/>
            <a:ext cx="914479" cy="883997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9934" y="347666"/>
            <a:ext cx="1140051" cy="762066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11561" y="260648"/>
            <a:ext cx="7922840" cy="936104"/>
          </a:xfrm>
        </p:spPr>
        <p:txBody>
          <a:bodyPr/>
          <a:lstStyle/>
          <a:p>
            <a:r>
              <a:rPr lang="bg-BG" dirty="0" smtClean="0"/>
              <a:t>    </a:t>
            </a:r>
            <a:endParaRPr lang="bg-BG" dirty="0"/>
          </a:p>
        </p:txBody>
      </p:sp>
      <p:graphicFrame>
        <p:nvGraphicFramePr>
          <p:cNvPr id="9" name="Контейнер за съдържание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617535"/>
              </p:ext>
            </p:extLst>
          </p:nvPr>
        </p:nvGraphicFramePr>
        <p:xfrm>
          <a:off x="179512" y="1283770"/>
          <a:ext cx="8640959" cy="53807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43404">
                  <a:extLst>
                    <a:ext uri="{9D8B030D-6E8A-4147-A177-3AD203B41FA5}">
                      <a16:colId xmlns:a16="http://schemas.microsoft.com/office/drawing/2014/main" val="1037876238"/>
                    </a:ext>
                  </a:extLst>
                </a:gridCol>
                <a:gridCol w="797555">
                  <a:extLst>
                    <a:ext uri="{9D8B030D-6E8A-4147-A177-3AD203B41FA5}">
                      <a16:colId xmlns:a16="http://schemas.microsoft.com/office/drawing/2014/main" val="3284500506"/>
                    </a:ext>
                  </a:extLst>
                </a:gridCol>
              </a:tblGrid>
              <a:tr h="4163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spc="-3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КРИТЕРИИ ЗА ИЗБОР</a:t>
                      </a:r>
                      <a:endParaRPr lang="bg-BG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b="1" spc="-3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Максм. бр. точки</a:t>
                      </a:r>
                      <a:endParaRPr lang="bg-BG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2383571"/>
                  </a:ext>
                </a:extLst>
              </a:tr>
              <a:tr h="432728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161290" algn="l"/>
                        </a:tabLst>
                      </a:pPr>
                      <a:r>
                        <a:rPr lang="bg-BG" sz="1200" spc="-3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Проектът осигурява подпомагане на чувствителни сектори в земеделието – млечно животновъдство, производство на плодове и зеленчуци, етерично маслени и медицински растения.</a:t>
                      </a:r>
                      <a:endParaRPr lang="bg-BG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 spc="-3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0276930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61290" algn="l"/>
                        </a:tabLst>
                      </a:pPr>
                      <a:r>
                        <a:rPr lang="bg-BG" sz="1200" spc="-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  Проектът </a:t>
                      </a:r>
                      <a:r>
                        <a:rPr lang="bg-BG" sz="1200" spc="-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 за биологично производство</a:t>
                      </a:r>
                      <a:endParaRPr lang="bg-BG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51460" algn="l"/>
                        </a:tabLst>
                      </a:pPr>
                      <a:r>
                        <a:rPr lang="bg-BG" sz="1200" i="1" spc="-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(над 30% от допустимите инвестиционни разходи по проекта) от стопанства за производство на биологични продукти и/или стопанства в преход към биологично производство на продукти</a:t>
                      </a:r>
                      <a:endParaRPr lang="bg-BG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 spc="-3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8289173"/>
                  </a:ext>
                </a:extLst>
              </a:tr>
              <a:tr h="84258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161290" algn="l"/>
                        </a:tabLst>
                      </a:pPr>
                      <a:r>
                        <a:rPr lang="bg-BG" sz="1200" spc="-3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bg-BG" sz="1200" spc="-3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bg-BG" sz="1200" spc="-3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Изпълнението </a:t>
                      </a:r>
                      <a:r>
                        <a:rPr lang="bg-BG" sz="1200" spc="-3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 проекта води до осигуряване на допълнителна заетост в стопанствата: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  <a:tabLst>
                          <a:tab pos="161290" algn="l"/>
                        </a:tabLst>
                      </a:pPr>
                      <a:r>
                        <a:rPr lang="bg-BG" sz="1200" spc="-3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1 до 2 работни места, вкл. – 5 т. 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  <a:tabLst>
                          <a:tab pos="161290" algn="l"/>
                        </a:tabLst>
                      </a:pPr>
                      <a:r>
                        <a:rPr lang="bg-BG" sz="1200" spc="-3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3 до 4 работни места, вкл. – 15 т. 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  <a:tabLst>
                          <a:tab pos="161290" algn="l"/>
                        </a:tabLst>
                      </a:pPr>
                      <a:r>
                        <a:rPr lang="bg-BG" sz="1200" spc="-3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Над 5 работни места – 25 т.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 spc="-3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3841577"/>
                  </a:ext>
                </a:extLst>
              </a:tr>
              <a:tr h="416358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43205" algn="l"/>
                        </a:tabLst>
                      </a:pPr>
                      <a:r>
                        <a:rPr lang="bg-BG" sz="1200" spc="-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 Кандидатът </a:t>
                      </a:r>
                      <a:r>
                        <a:rPr lang="bg-BG" sz="1200" spc="-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 млад фермер, който е физическо лице или едноличен търговец на възраст от 18 навършени до 40 ненавършени години, към датата на кандидатстване</a:t>
                      </a:r>
                      <a:endParaRPr lang="bg-BG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 spc="-3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1 0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617026"/>
                  </a:ext>
                </a:extLst>
              </a:tr>
              <a:tr h="81526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43205" algn="l"/>
                        </a:tabLst>
                      </a:pPr>
                      <a:r>
                        <a:rPr lang="bg-BG" sz="1200" spc="-3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  Подпомагане </a:t>
                      </a:r>
                      <a:r>
                        <a:rPr lang="bg-BG" sz="1200" spc="-3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 проекти с инвестиции, свързани с опазване на околната среда (включително технологии, водещи до намаляване на емисиите) и/или постигане на стандартите на ЕС </a:t>
                      </a:r>
                      <a:endParaRPr lang="bg-BG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indent="1905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43205" algn="l"/>
                        </a:tabLst>
                      </a:pPr>
                      <a:r>
                        <a:rPr lang="bg-BG" sz="1200" i="1" spc="-3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(минимум 10% от допустимите разходи са за подобряване на енергийната ефективност на стопанството)</a:t>
                      </a:r>
                      <a:r>
                        <a:rPr lang="bg-BG" sz="1200" spc="-3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  <a:endParaRPr lang="bg-BG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 spc="-3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7809009"/>
                  </a:ext>
                </a:extLst>
              </a:tr>
              <a:tr h="747548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43205" algn="l"/>
                        </a:tabLst>
                      </a:pPr>
                      <a:r>
                        <a:rPr lang="bg-BG" sz="1200" spc="-6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  Проектът </a:t>
                      </a:r>
                      <a:r>
                        <a:rPr lang="bg-BG" sz="1200" spc="-6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въвежда иновации в земеделското стопанство </a:t>
                      </a:r>
                      <a:endParaRPr lang="bg-BG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43205" algn="l"/>
                        </a:tabLst>
                      </a:pPr>
                      <a:r>
                        <a:rPr lang="bg-BG" sz="1200" i="1" spc="-6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(проектът е насочен към внедряването на нов за стопанството продукт/техника /технология и/или въвеждането на нов за територията на МИГ продукт или услуга (над 30% от </a:t>
                      </a:r>
                      <a:r>
                        <a:rPr lang="bg-BG" sz="1200" i="1" spc="-6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допуст</a:t>
                      </a:r>
                      <a:r>
                        <a:rPr lang="bg-BG" sz="1200" i="1" spc="-6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разходи по проекта са свързани с иновации в стопанството))</a:t>
                      </a:r>
                      <a:endParaRPr lang="bg-BG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 spc="-3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7809369"/>
                  </a:ext>
                </a:extLst>
              </a:tr>
              <a:tr h="560662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43205" algn="l"/>
                        </a:tabLst>
                      </a:pPr>
                      <a:r>
                        <a:rPr lang="bg-BG" sz="1200" spc="-3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 Проектът </a:t>
                      </a:r>
                      <a:r>
                        <a:rPr lang="bg-BG" sz="1200" spc="-3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 с интегриран подход и допринася за насърчаване на кооперирането между производителите, вкл. за дейности свързани с опазване на околната среда и постигане на стандартите на ЕС</a:t>
                      </a:r>
                      <a:endParaRPr lang="bg-BG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 spc="-3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bg-BG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6966483"/>
                  </a:ext>
                </a:extLst>
              </a:tr>
              <a:tr h="416358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43205" algn="l"/>
                        </a:tabLst>
                      </a:pPr>
                      <a:r>
                        <a:rPr lang="bg-BG" sz="1200" spc="-3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  Собственикът </a:t>
                      </a:r>
                      <a:r>
                        <a:rPr lang="bg-BG" sz="1200" spc="-3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 представляващият кандидата не са получавали подкрепа от ПРСР 2007–2013 и/или 2014–2020 г., независимо дали чрез кандидата или чрез друго юридическо лице в което участват.</a:t>
                      </a:r>
                      <a:endParaRPr lang="bg-BG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 spc="-3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542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495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graphicFrame>
        <p:nvGraphicFramePr>
          <p:cNvPr id="31" name="Таблица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8456021"/>
              </p:ext>
            </p:extLst>
          </p:nvPr>
        </p:nvGraphicFramePr>
        <p:xfrm>
          <a:off x="351754" y="1497915"/>
          <a:ext cx="8640960" cy="51884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7768">
                  <a:extLst>
                    <a:ext uri="{9D8B030D-6E8A-4147-A177-3AD203B41FA5}">
                      <a16:colId xmlns:a16="http://schemas.microsoft.com/office/drawing/2014/main" val="2651593897"/>
                    </a:ext>
                  </a:extLst>
                </a:gridCol>
                <a:gridCol w="6713192">
                  <a:extLst>
                    <a:ext uri="{9D8B030D-6E8A-4147-A177-3AD203B41FA5}">
                      <a16:colId xmlns:a16="http://schemas.microsoft.com/office/drawing/2014/main" val="2208076379"/>
                    </a:ext>
                  </a:extLst>
                </a:gridCol>
              </a:tblGrid>
              <a:tr h="278009">
                <a:tc gridSpan="2"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Мярка 2. „Инвестиции за преработка на селскостопански продукти“ (II.Г.2)</a:t>
                      </a:r>
                      <a:endParaRPr lang="bg-BG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9955221"/>
                  </a:ext>
                </a:extLst>
              </a:tr>
              <a:tr h="257158">
                <a:tc>
                  <a:txBody>
                    <a:bodyPr/>
                    <a:lstStyle/>
                    <a:p>
                      <a:r>
                        <a:rPr lang="bg-BG" sz="12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 бюджет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g-BG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293 370,00 лв.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085816"/>
                  </a:ext>
                </a:extLst>
              </a:tr>
              <a:tr h="604669">
                <a:tc>
                  <a:txBody>
                    <a:bodyPr/>
                    <a:lstStyle/>
                    <a:p>
                      <a:r>
                        <a:rPr lang="ru-RU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Минимален и максимален размер на </a:t>
                      </a:r>
                      <a:r>
                        <a:rPr lang="ru-RU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допустимите разходи</a:t>
                      </a:r>
                      <a:endParaRPr lang="bg-BG" sz="12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Минимален размер на допустимите разходи: 10 000,00 лева. </a:t>
                      </a:r>
                    </a:p>
                    <a:p>
                      <a:endParaRPr lang="ru-RU" sz="125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Максимален размер на допустимите разходи: 150 000,00 лева.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153695"/>
                  </a:ext>
                </a:extLst>
              </a:tr>
              <a:tr h="778424">
                <a:tc>
                  <a:txBody>
                    <a:bodyPr/>
                    <a:lstStyle/>
                    <a:p>
                      <a:r>
                        <a:rPr lang="bg-BG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Интензитет на БФП</a:t>
                      </a:r>
                      <a:endParaRPr lang="bg-BG" sz="12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-За кандидати с размер на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стопанствата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над 8000 евро СПО - Финансовата помощ е в размер на 50% от общия размер на допустимите за финансово подпомагане разходи. </a:t>
                      </a:r>
                    </a:p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Максималното подпомагане може да бъде увеличено на 80% за инвестиции, извършени от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млади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земеделски стопани, 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4139328"/>
                  </a:ext>
                </a:extLst>
              </a:tr>
              <a:tr h="1994712">
                <a:tc>
                  <a:txBody>
                    <a:bodyPr/>
                    <a:lstStyle/>
                    <a:p>
                      <a:r>
                        <a:rPr lang="bg-BG" sz="125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Допустими дейности</a:t>
                      </a:r>
                      <a:endParaRPr lang="bg-BG" sz="12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	Дейности за преработката и/или маркетинг /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предлагането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пазара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 продукти/,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описани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Приложение І на Договора за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функциониране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Европейския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съюз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памук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следните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сектори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</a:t>
                      </a:r>
                      <a:endParaRPr lang="ru-RU" sz="125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•	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Мляко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млечни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продукти, включително яйца от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птици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  <a:r>
                        <a:rPr lang="ru-RU" sz="1250" b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Месо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месни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продукти;</a:t>
                      </a:r>
                      <a:r>
                        <a:rPr lang="ru-RU" sz="1250" b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Плодове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зеленчуци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включително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гъби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  <a:r>
                        <a:rPr lang="ru-RU" sz="1250" b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Пчелен мед;</a:t>
                      </a:r>
                      <a:r>
                        <a:rPr lang="ru-RU" sz="1250" b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Зърнени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мелничарски и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нишестени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продукти;</a:t>
                      </a:r>
                      <a:r>
                        <a:rPr lang="ru-RU" sz="1250" b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Растителни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животински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масла и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мазнини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  <a:r>
                        <a:rPr lang="ru-RU" sz="1250" b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Технически и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медицински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култури, включително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маслодайна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роза и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билки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  <a:r>
                        <a:rPr lang="ru-RU" sz="1250" b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Готови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храни за селскостопански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животни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  <a:r>
                        <a:rPr lang="ru-RU" sz="1250" b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Гроздова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мъст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вино и оцет.</a:t>
                      </a:r>
                    </a:p>
                    <a:p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	Дейности за преработка на селскостопански продукти, насочени към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опазване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компонентите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 околната среда и/или свързани с преработката на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сертифицирани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биологични продукти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0135411"/>
                  </a:ext>
                </a:extLst>
              </a:tr>
              <a:tr h="898434">
                <a:tc>
                  <a:txBody>
                    <a:bodyPr/>
                    <a:lstStyle/>
                    <a:p>
                      <a:r>
                        <a:rPr lang="bg-BG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Допустими бенефициенти</a:t>
                      </a:r>
                      <a:endParaRPr lang="bg-BG" sz="12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Земеделски стопани; </a:t>
                      </a:r>
                    </a:p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Преработватели на селскостопански продукти</a:t>
                      </a:r>
                      <a:endParaRPr lang="bg-BG" sz="12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9226852"/>
                  </a:ext>
                </a:extLst>
              </a:tr>
            </a:tbl>
          </a:graphicData>
        </a:graphic>
      </p:graphicFrame>
      <p:pic>
        <p:nvPicPr>
          <p:cNvPr id="2" name="Картина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067" y="2924944"/>
            <a:ext cx="7925487" cy="932769"/>
          </a:xfrm>
          <a:prstGeom prst="rect">
            <a:avLst/>
          </a:prstGeom>
        </p:spPr>
      </p:pic>
      <p:pic>
        <p:nvPicPr>
          <p:cNvPr id="6" name="Picture 15" descr="ES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600" y="152400"/>
            <a:ext cx="9144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9" descr="Logo_LEADER_4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05200" y="133350"/>
            <a:ext cx="8001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Картина 7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11960" y="50026"/>
            <a:ext cx="6381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8" descr="logo-bg-center-no-back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92080" y="59552"/>
            <a:ext cx="9144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6" descr="bulgarfla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04595" y="198785"/>
            <a:ext cx="114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2834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артина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136" y="341009"/>
            <a:ext cx="914479" cy="890093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404664"/>
            <a:ext cx="640135" cy="902286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213" y="429749"/>
            <a:ext cx="914479" cy="804742"/>
          </a:xfrm>
          <a:prstGeom prst="rect">
            <a:avLst/>
          </a:prstGeom>
        </p:spPr>
      </p:pic>
      <p:pic>
        <p:nvPicPr>
          <p:cNvPr id="5" name="Контейнер за съдържание 4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395745" y="1412776"/>
            <a:ext cx="8712968" cy="5184576"/>
          </a:xfrm>
          <a:prstGeom prst="rect">
            <a:avLst/>
          </a:prstGeom>
        </p:spPr>
      </p:pic>
      <p:pic>
        <p:nvPicPr>
          <p:cNvPr id="6" name="Picture 16" descr="bulgarfla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64288" y="404664"/>
            <a:ext cx="114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9" descr="Logo_LEADER_4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99792" y="455757"/>
            <a:ext cx="8001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4194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395536" y="2348880"/>
            <a:ext cx="84969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bg-BG" sz="2000" b="1" dirty="0" smtClean="0"/>
          </a:p>
          <a:p>
            <a:pPr algn="just"/>
            <a:endParaRPr lang="bg-BG" sz="20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4074720"/>
              </p:ext>
            </p:extLst>
          </p:nvPr>
        </p:nvGraphicFramePr>
        <p:xfrm>
          <a:off x="323528" y="1412776"/>
          <a:ext cx="8640960" cy="5021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7768">
                  <a:extLst>
                    <a:ext uri="{9D8B030D-6E8A-4147-A177-3AD203B41FA5}">
                      <a16:colId xmlns:a16="http://schemas.microsoft.com/office/drawing/2014/main" val="838723499"/>
                    </a:ext>
                  </a:extLst>
                </a:gridCol>
                <a:gridCol w="6713192">
                  <a:extLst>
                    <a:ext uri="{9D8B030D-6E8A-4147-A177-3AD203B41FA5}">
                      <a16:colId xmlns:a16="http://schemas.microsoft.com/office/drawing/2014/main" val="788291913"/>
                    </a:ext>
                  </a:extLst>
                </a:gridCol>
              </a:tblGrid>
              <a:tr h="299480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Мярка 3. „Инвестиции за неселскостопански дейности в селските райони“ (II.Г.3)</a:t>
                      </a:r>
                      <a:endParaRPr lang="bg-BG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374268"/>
                  </a:ext>
                </a:extLst>
              </a:tr>
              <a:tr h="303714">
                <a:tc>
                  <a:txBody>
                    <a:bodyPr/>
                    <a:lstStyle/>
                    <a:p>
                      <a:r>
                        <a:rPr lang="bg-BG" sz="12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 бюджет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g-BG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391 160,00 лв.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4748931"/>
                  </a:ext>
                </a:extLst>
              </a:tr>
              <a:tr h="715482">
                <a:tc>
                  <a:txBody>
                    <a:bodyPr/>
                    <a:lstStyle/>
                    <a:p>
                      <a:r>
                        <a:rPr lang="ru-RU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Минимален и максимален размер на </a:t>
                      </a:r>
                      <a:r>
                        <a:rPr lang="ru-RU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допустимите разходи</a:t>
                      </a:r>
                      <a:endParaRPr lang="bg-BG" sz="12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Минимален размер на допустимите разходи: 10 000,00 лева.</a:t>
                      </a:r>
                    </a:p>
                    <a:p>
                      <a:endParaRPr lang="ru-RU" sz="125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Максимален размер на допустимите разходи: 200 000,00 лева.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4771497"/>
                  </a:ext>
                </a:extLst>
              </a:tr>
              <a:tr h="838541">
                <a:tc>
                  <a:txBody>
                    <a:bodyPr/>
                    <a:lstStyle/>
                    <a:p>
                      <a:r>
                        <a:rPr lang="bg-BG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Интензитет на БФП</a:t>
                      </a:r>
                      <a:endParaRPr lang="bg-BG" sz="12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Финансовата помощ е в размер на 50% от общия размер на допустимите за финансово подпомагане разходи.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5973434"/>
                  </a:ext>
                </a:extLst>
              </a:tr>
              <a:tr h="1740200">
                <a:tc>
                  <a:txBody>
                    <a:bodyPr/>
                    <a:lstStyle/>
                    <a:p>
                      <a:r>
                        <a:rPr lang="bg-BG" sz="125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Допустими дейности</a:t>
                      </a:r>
                      <a:endParaRPr lang="bg-BG" sz="12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Производство или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продажба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 продукти, които не са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включени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Приложение 1 от Договора за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функциониране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Европейския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съюз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(независимо от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вложените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продукти и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материали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);</a:t>
                      </a:r>
                    </a:p>
                    <a:p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Развитие на услуги във всички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сектори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(като: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грижи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за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деца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възрастни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хора, хора с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увреждания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здравни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услуги, счетоводство и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одиторски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услуги,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ветеринарни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дейности и услуги базирани на ИТ и др.);</a:t>
                      </a:r>
                    </a:p>
                    <a:p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 Производство на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енергия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от възобновяеми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енергийни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източници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за собствено потребление;</a:t>
                      </a:r>
                    </a:p>
                    <a:p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 Развитие на занаяти и </a:t>
                      </a:r>
                      <a:r>
                        <a:rPr lang="ru-RU" sz="125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други</a:t>
                      </a:r>
                      <a:r>
                        <a:rPr lang="ru-RU" sz="12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неземеделски дейности.</a:t>
                      </a:r>
                    </a:p>
                    <a:p>
                      <a:endParaRPr lang="ru-RU" sz="125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0582855"/>
                  </a:ext>
                </a:extLst>
              </a:tr>
              <a:tr h="1124563">
                <a:tc>
                  <a:txBody>
                    <a:bodyPr/>
                    <a:lstStyle/>
                    <a:p>
                      <a:r>
                        <a:rPr lang="bg-BG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Допустими бенефициенти</a:t>
                      </a:r>
                      <a:endParaRPr lang="bg-BG" sz="12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g-BG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Земеделски производители/ стопани;</a:t>
                      </a:r>
                    </a:p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Микропредприятия,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регистрирани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като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еднолични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търговци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или юридически лица по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Търговския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закон или Закона за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кооперациите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Физически лица са допустими за подпомагане само за инвестиции в неземеделски дейности, които са насочени към развитие на занаяти</a:t>
                      </a:r>
                      <a:endParaRPr lang="bg-BG" sz="12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416441"/>
                  </a:ext>
                </a:extLst>
              </a:tr>
            </a:tbl>
          </a:graphicData>
        </a:graphic>
      </p:graphicFrame>
      <p:pic>
        <p:nvPicPr>
          <p:cNvPr id="6" name="Picture 15" descr="ES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624" y="404664"/>
            <a:ext cx="9144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9" descr="Logo_LEADER_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94788"/>
            <a:ext cx="800100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Картина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52276"/>
            <a:ext cx="6381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18" descr="logo-bg-center-no-back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24128" y="351925"/>
            <a:ext cx="9144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6" descr="bulgarfla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94788"/>
            <a:ext cx="1143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775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935" y="260648"/>
            <a:ext cx="914479" cy="883997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3442" y="300275"/>
            <a:ext cx="914479" cy="804742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31520" y="260648"/>
            <a:ext cx="7680960" cy="1008112"/>
          </a:xfrm>
        </p:spPr>
        <p:txBody>
          <a:bodyPr/>
          <a:lstStyle/>
          <a:p>
            <a:endParaRPr lang="bg-BG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0149966"/>
              </p:ext>
            </p:extLst>
          </p:nvPr>
        </p:nvGraphicFramePr>
        <p:xfrm>
          <a:off x="287524" y="1556792"/>
          <a:ext cx="8568952" cy="47305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93002">
                  <a:extLst>
                    <a:ext uri="{9D8B030D-6E8A-4147-A177-3AD203B41FA5}">
                      <a16:colId xmlns:a16="http://schemas.microsoft.com/office/drawing/2014/main" val="4188726122"/>
                    </a:ext>
                  </a:extLst>
                </a:gridCol>
                <a:gridCol w="1175950">
                  <a:extLst>
                    <a:ext uri="{9D8B030D-6E8A-4147-A177-3AD203B41FA5}">
                      <a16:colId xmlns:a16="http://schemas.microsoft.com/office/drawing/2014/main" val="2678626790"/>
                    </a:ext>
                  </a:extLst>
                </a:gridCol>
              </a:tblGrid>
              <a:tr h="2149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КРИТЕРИИ ЗА ИЗБОР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38" marR="47338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Макс.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брой точки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38" marR="47338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951242"/>
                  </a:ext>
                </a:extLst>
              </a:tr>
              <a:tr h="2149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161290" algn="l"/>
                        </a:tabLs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</a:t>
                      </a: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ът е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сферата на битовите и/или техническите услуги и/или социалните</a:t>
                      </a: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здравните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услуги и/или </a:t>
                      </a: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производствени дейности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(производство на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стоки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38" marR="47338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38" marR="47338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7490864"/>
                  </a:ext>
                </a:extLst>
              </a:tr>
              <a:tr h="2866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161290" algn="l"/>
                        </a:tabLs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Проектът е насочен към развитие на </a:t>
                      </a: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местният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туризъм (</a:t>
                      </a: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селски, еко, културен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алтернативни форми на туризъм) и/или развитие на занаяти (пряко или непряко промотира или използва местни продукти, занаяти </a:t>
                      </a: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културни събития),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вкл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чрез партньорство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38" marR="47338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38" marR="47338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920255"/>
                  </a:ext>
                </a:extLst>
              </a:tr>
              <a:tr h="55079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161290" algn="l"/>
                        </a:tabLs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Изпълнението на проекта води до осигуряване на допълнителна заетост в сектора: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  <a:tabLst>
                          <a:tab pos="161290" algn="l"/>
                        </a:tabLs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1 до 2 работни места, вкл. – 5 т.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  <a:tabLst>
                          <a:tab pos="161290" algn="l"/>
                        </a:tabLs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 3 до 4 работни места, вкл. – 15 т.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Times New Roman" panose="02020603050405020304" pitchFamily="18" charset="0"/>
                        <a:buChar char="-"/>
                        <a:tabLst>
                          <a:tab pos="161290" algn="l"/>
                        </a:tabLs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Над 5 работни места – 25 т.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38" marR="47338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38" marR="47338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7594899"/>
                  </a:ext>
                </a:extLst>
              </a:tr>
              <a:tr h="1433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Кандидата не са получавали подкрепа от ПРСР 2007–2013 и/или 2014–2020 г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38" marR="47338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38" marR="47338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8119442"/>
                  </a:ext>
                </a:extLst>
              </a:tr>
              <a:tr h="1433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05790" algn="l"/>
                        </a:tabLs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Проектът включва инвестиции за развитие на „зелена икономика“, в т. ч. и за технологии водещи до намаляване на емисиите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38" marR="47338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38" marR="47338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212944"/>
                  </a:ext>
                </a:extLst>
              </a:tr>
              <a:tr h="928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05790" algn="l"/>
                        </a:tabLs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Проектът включва технологични иновации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38" marR="47338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38" marR="47338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8339582"/>
                  </a:ext>
                </a:extLst>
              </a:tr>
              <a:tr h="1433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05790" algn="l"/>
                        </a:tabLs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Кандидатът е осъществявал дейност на територията най-малко 2 години преди датата на кандидатстване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38" marR="47338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38" marR="47338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6935481"/>
                  </a:ext>
                </a:extLst>
              </a:tr>
              <a:tr h="56638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161290" algn="l"/>
                        </a:tabLs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Собственикът и представляващият кандидата не са получавали подкрепа от ПРСР 2007–2013 и/или 2014–2020 г., независимо дали чрез кандидата или чрез друго юридическо лице в което участват.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38" marR="47338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38" marR="47338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8258592"/>
                  </a:ext>
                </a:extLst>
              </a:tr>
              <a:tr h="3602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ОБЩО: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38" marR="47338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338" marR="47338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5907442"/>
                  </a:ext>
                </a:extLst>
              </a:tr>
            </a:tbl>
          </a:graphicData>
        </a:graphic>
      </p:graphicFrame>
      <p:pic>
        <p:nvPicPr>
          <p:cNvPr id="5" name="Picture 16" descr="bulgarfla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90700"/>
            <a:ext cx="1143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Картина 6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52912" y="273115"/>
            <a:ext cx="6381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9" descr="Logo_LEADER_4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65827" y="330289"/>
            <a:ext cx="800100" cy="7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4548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4470891"/>
              </p:ext>
            </p:extLst>
          </p:nvPr>
        </p:nvGraphicFramePr>
        <p:xfrm>
          <a:off x="251520" y="1340768"/>
          <a:ext cx="8640960" cy="4892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7768">
                  <a:extLst>
                    <a:ext uri="{9D8B030D-6E8A-4147-A177-3AD203B41FA5}">
                      <a16:colId xmlns:a16="http://schemas.microsoft.com/office/drawing/2014/main" val="1058941388"/>
                    </a:ext>
                  </a:extLst>
                </a:gridCol>
                <a:gridCol w="6713192">
                  <a:extLst>
                    <a:ext uri="{9D8B030D-6E8A-4147-A177-3AD203B41FA5}">
                      <a16:colId xmlns:a16="http://schemas.microsoft.com/office/drawing/2014/main" val="4021575323"/>
                    </a:ext>
                  </a:extLst>
                </a:gridCol>
              </a:tblGrid>
              <a:tr h="360040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Мярка 4. „Инвестиции в основни услуги и дребна по мащаби инфраструктура в селските райони“ (II.Г.6)</a:t>
                      </a:r>
                      <a:endParaRPr lang="bg-BG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4699769"/>
                  </a:ext>
                </a:extLst>
              </a:tr>
              <a:tr h="276660">
                <a:tc>
                  <a:txBody>
                    <a:bodyPr/>
                    <a:lstStyle/>
                    <a:p>
                      <a:r>
                        <a:rPr lang="bg-BG" sz="12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 бюджет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g-BG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1 955 800,00 лв.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7505"/>
                  </a:ext>
                </a:extLst>
              </a:tr>
              <a:tr h="650524">
                <a:tc>
                  <a:txBody>
                    <a:bodyPr/>
                    <a:lstStyle/>
                    <a:p>
                      <a:r>
                        <a:rPr lang="ru-RU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Минимален и максимален размер на </a:t>
                      </a:r>
                      <a:r>
                        <a:rPr lang="ru-RU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допустимите разходи</a:t>
                      </a:r>
                      <a:endParaRPr lang="bg-BG" sz="12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Минимален размер на допустимите разходи: 50 000,00 лева.</a:t>
                      </a:r>
                    </a:p>
                    <a:p>
                      <a:endParaRPr lang="ru-RU" sz="125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Максимален размер на допустимите разходи: 200 000,00 лева.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672449"/>
                  </a:ext>
                </a:extLst>
              </a:tr>
              <a:tr h="463592">
                <a:tc>
                  <a:txBody>
                    <a:bodyPr/>
                    <a:lstStyle/>
                    <a:p>
                      <a:r>
                        <a:rPr lang="bg-BG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Интензитет на БФП</a:t>
                      </a:r>
                      <a:endParaRPr lang="bg-BG" sz="12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Финансовата помощ е в размер на 100% от общия размер на допустимите за финансово подпомагане разходи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0169837"/>
                  </a:ext>
                </a:extLst>
              </a:tr>
              <a:tr h="2319961">
                <a:tc>
                  <a:txBody>
                    <a:bodyPr/>
                    <a:lstStyle/>
                    <a:p>
                      <a:r>
                        <a:rPr lang="bg-BG" sz="125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Допустими дейности</a:t>
                      </a:r>
                      <a:endParaRPr lang="bg-BG" sz="12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Строителство, реконструкция и/или рехабилитация на нови и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съществуващи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улици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тротоари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съоръженията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принадлежностите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към тях;</a:t>
                      </a:r>
                    </a:p>
                    <a:p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Реконструкция, ремонт,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оборудване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и/или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обзавеждане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общинска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образователна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инфраструктура с местно значение в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селските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райони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 Реконструкция, ремонт,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оборудване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и/или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обзавеждане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общински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сгради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в които се предоставят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обществени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услуги, с цел подобряване на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тяхната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енергийна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ефективност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вкл. и дейности за производство на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енергия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от възобновяеми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енергийни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източници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за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собствени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нужди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 Изграждане и/или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обновяване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площи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за широко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обществено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ползване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предназначени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за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трайно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задоволяване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обществените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потребности от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общинско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значение;</a:t>
                      </a:r>
                    </a:p>
                    <a:p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 Изграждане, реконструкция, ремонт,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оборудване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и/или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обзавеждане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спортна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инфраструктура.</a:t>
                      </a:r>
                    </a:p>
                    <a:p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6. Реконструкция, ремонт, реставрация,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закупуване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оборудване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и/или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обзавеждане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 обекти, свързани с културния живот.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0597922"/>
                  </a:ext>
                </a:extLst>
              </a:tr>
              <a:tr h="795603">
                <a:tc>
                  <a:txBody>
                    <a:bodyPr/>
                    <a:lstStyle/>
                    <a:p>
                      <a:r>
                        <a:rPr lang="bg-BG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Допустими бенефициенти</a:t>
                      </a:r>
                      <a:endParaRPr lang="bg-BG" sz="12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g-BG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Община Главиница</a:t>
                      </a:r>
                    </a:p>
                    <a:p>
                      <a:r>
                        <a:rPr lang="bg-BG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Община Ситово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2873666"/>
                  </a:ext>
                </a:extLst>
              </a:tr>
            </a:tbl>
          </a:graphicData>
        </a:graphic>
      </p:graphicFrame>
      <p:pic>
        <p:nvPicPr>
          <p:cNvPr id="4" name="Picture 15" descr="ES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3608" y="332656"/>
            <a:ext cx="9144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9" descr="Logo_LEADER_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12926" y="384274"/>
            <a:ext cx="8001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Картина 5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52912" y="350936"/>
            <a:ext cx="6381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8" descr="logo-bg-center-no-back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36096" y="310249"/>
            <a:ext cx="9144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6" descr="bulgarfla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80473" y="422374"/>
            <a:ext cx="114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2347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280" y="332656"/>
            <a:ext cx="1146147" cy="762066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112" y="300826"/>
            <a:ext cx="914479" cy="883997"/>
          </a:xfrm>
          <a:prstGeom prst="rect">
            <a:avLst/>
          </a:prstGeom>
        </p:spPr>
      </p:pic>
      <p:pic>
        <p:nvPicPr>
          <p:cNvPr id="11" name="Картина 10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19541" y="300826"/>
            <a:ext cx="6381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9" descr="Logo_LEADER_4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99792" y="405601"/>
            <a:ext cx="8001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5" descr="ESIF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29566" y="384723"/>
            <a:ext cx="9144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6323102"/>
              </p:ext>
            </p:extLst>
          </p:nvPr>
        </p:nvGraphicFramePr>
        <p:xfrm>
          <a:off x="179512" y="1427377"/>
          <a:ext cx="8712968" cy="50979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38756">
                  <a:extLst>
                    <a:ext uri="{9D8B030D-6E8A-4147-A177-3AD203B41FA5}">
                      <a16:colId xmlns:a16="http://schemas.microsoft.com/office/drawing/2014/main" val="2307411725"/>
                    </a:ext>
                  </a:extLst>
                </a:gridCol>
                <a:gridCol w="1474212">
                  <a:extLst>
                    <a:ext uri="{9D8B030D-6E8A-4147-A177-3AD203B41FA5}">
                      <a16:colId xmlns:a16="http://schemas.microsoft.com/office/drawing/2014/main" val="498945348"/>
                    </a:ext>
                  </a:extLst>
                </a:gridCol>
              </a:tblGrid>
              <a:tr h="3714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КРИТЕРИИ ЗА ИЗБОР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Макс. брой точки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71764"/>
                  </a:ext>
                </a:extLst>
              </a:tr>
              <a:tr h="3447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161290" algn="l"/>
                        </a:tabLs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Проектът се реализира в населено място извън общинския център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073700"/>
                  </a:ext>
                </a:extLst>
              </a:tr>
              <a:tr h="11985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161290" algn="l"/>
                        </a:tabLs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Брой население, което ще се възползва от подобрените основни услуги и обхвата на териториално въздействие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161290" algn="l"/>
                        </a:tabLs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Резултатите от проекта ще достигнат до 200 души – 10 точки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161290" algn="l"/>
                        </a:tabLs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Резултатите от проекта ще достигнат до </a:t>
                      </a: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над 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души – </a:t>
                      </a: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точки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348596"/>
                  </a:ext>
                </a:extLst>
              </a:tr>
              <a:tr h="349359">
                <a:tc>
                  <a:txBody>
                    <a:bodyPr/>
                    <a:lstStyle/>
                    <a:p>
                      <a:pPr marL="455295" indent="-22860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161290" algn="l"/>
                        </a:tabLs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Проектът предвижда изпълнение на мерки за енергийна ефективност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795216"/>
                  </a:ext>
                </a:extLst>
              </a:tr>
              <a:tr h="4887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Проектът включва подобряване на инфраструктура за социална или културна дейност, или обществена дейност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629773"/>
                  </a:ext>
                </a:extLst>
              </a:tr>
              <a:tr h="151167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05790" algn="l"/>
                        </a:tabLs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Проектът е ориентиран към създаване на нови услуги за населението и повишаване качеството на живот в района: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05790" algn="l"/>
                        </a:tabLs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На цялата територията на МИГ – 20 т.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05790" algn="l"/>
                        </a:tabLs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На част от територията на МИГ - 15 т.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05790" algn="l"/>
                        </a:tabLs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На едно населено място – 10 т.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7397"/>
                  </a:ext>
                </a:extLst>
              </a:tr>
              <a:tr h="2443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05790" algn="l"/>
                        </a:tabLs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Проектът надгражда друг вече реализиран проект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8006194"/>
                  </a:ext>
                </a:extLst>
              </a:tr>
              <a:tr h="3447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05790" algn="l"/>
                        </a:tabLs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Проектът включва създаване на достъпна среда за хора с увреждания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962690"/>
                  </a:ext>
                </a:extLst>
              </a:tr>
              <a:tr h="24437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ОБЩО: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12" marR="61612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72845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271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ES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584" y="332656"/>
            <a:ext cx="9144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9" descr="Logo_LEADER_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760" y="334099"/>
            <a:ext cx="8001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Картина 6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39952" y="332656"/>
            <a:ext cx="6381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8" descr="logo-bg-center-no-back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08104" y="332655"/>
            <a:ext cx="9144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6" descr="bulgarfla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76256" y="394568"/>
            <a:ext cx="114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7470104"/>
              </p:ext>
            </p:extLst>
          </p:nvPr>
        </p:nvGraphicFramePr>
        <p:xfrm>
          <a:off x="107504" y="1340768"/>
          <a:ext cx="8784976" cy="5148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9897">
                  <a:extLst>
                    <a:ext uri="{9D8B030D-6E8A-4147-A177-3AD203B41FA5}">
                      <a16:colId xmlns:a16="http://schemas.microsoft.com/office/drawing/2014/main" val="2632259158"/>
                    </a:ext>
                  </a:extLst>
                </a:gridCol>
                <a:gridCol w="6825079">
                  <a:extLst>
                    <a:ext uri="{9D8B030D-6E8A-4147-A177-3AD203B41FA5}">
                      <a16:colId xmlns:a16="http://schemas.microsoft.com/office/drawing/2014/main" val="1585938291"/>
                    </a:ext>
                  </a:extLst>
                </a:gridCol>
              </a:tblGrid>
              <a:tr h="471705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Мярка 5. „Създаване на </a:t>
                      </a:r>
                      <a:r>
                        <a:rPr lang="ru-RU" sz="12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местен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туристически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продукт, </a:t>
                      </a:r>
                      <a:r>
                        <a:rPr lang="ru-RU" sz="12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свързан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 </a:t>
                      </a:r>
                      <a:r>
                        <a:rPr lang="ru-RU" sz="12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местното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наследство, изделия и храни“ (II.Г.7, съгласно Регламент (EC) № 2021/2115 и Регламент (ЕС) 2021/1060)</a:t>
                      </a:r>
                      <a:endParaRPr lang="bg-BG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9850031"/>
                  </a:ext>
                </a:extLst>
              </a:tr>
              <a:tr h="298495">
                <a:tc>
                  <a:txBody>
                    <a:bodyPr/>
                    <a:lstStyle/>
                    <a:p>
                      <a:r>
                        <a:rPr lang="bg-BG" sz="12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 бюджет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g-BG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195 580,00 лв.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854386"/>
                  </a:ext>
                </a:extLst>
              </a:tr>
              <a:tr h="525944">
                <a:tc>
                  <a:txBody>
                    <a:bodyPr/>
                    <a:lstStyle/>
                    <a:p>
                      <a:r>
                        <a:rPr lang="ru-RU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Минимален и максимален размер на </a:t>
                      </a:r>
                      <a:r>
                        <a:rPr lang="ru-RU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допустимите разходи</a:t>
                      </a:r>
                      <a:endParaRPr lang="bg-BG" sz="12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Минимален размер на допустимите разходи: 5 000,00 лева. </a:t>
                      </a:r>
                    </a:p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Максимален размер на допустимите разходи: 100 000,00 лева.</a:t>
                      </a:r>
                      <a:endParaRPr lang="ru-RU" sz="12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0429567"/>
                  </a:ext>
                </a:extLst>
              </a:tr>
              <a:tr h="1519188">
                <a:tc>
                  <a:txBody>
                    <a:bodyPr/>
                    <a:lstStyle/>
                    <a:p>
                      <a:r>
                        <a:rPr lang="bg-BG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Интензитет на БФП</a:t>
                      </a:r>
                      <a:endParaRPr lang="bg-BG" sz="12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Финансовата помощ е в размер на 100% от общия размер на допустимите за финансово подпомагане разходи. В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зависимост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статута на получателя, финансовата 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помощ 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 с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интензитет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както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следва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 получател публично лице и в случай, че проектът не генерира приходи – 100 %.</a:t>
                      </a:r>
                    </a:p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 получател публично лице и в случай, че проектът генерира приходи – 70 %.</a:t>
                      </a:r>
                    </a:p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 получател частно лице и/или юридическо лице с нестопанска цел – 60 %.</a:t>
                      </a:r>
                    </a:p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 получател частно лице и/или юридическо лице с нестопанска цел и в случай, че проектът е в обществена полза – 70 %.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1385321"/>
                  </a:ext>
                </a:extLst>
              </a:tr>
              <a:tr h="1222359">
                <a:tc>
                  <a:txBody>
                    <a:bodyPr/>
                    <a:lstStyle/>
                    <a:p>
                      <a:r>
                        <a:rPr lang="bg-BG" sz="125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Допустими дейности</a:t>
                      </a:r>
                      <a:endParaRPr lang="bg-BG" sz="12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Проучване, изучаване и съхранение на местните идентичности / културно наследство -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култура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бит,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типични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местни храни,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типични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местни продукти, музика и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изобразително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изкуство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история,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традиционни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занаяти, обичаи и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ритуали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традиции и др.;</a:t>
                      </a:r>
                    </a:p>
                    <a:p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Организиране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провеждане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временни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постоянни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тематични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изложби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етнографски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археологически,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типични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местни храни,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типични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местни продукти,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занаятчийски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продукти и др.), свързани с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културното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наследство и местните идентичности на територията;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648946"/>
                  </a:ext>
                </a:extLst>
              </a:tr>
              <a:tr h="877591">
                <a:tc>
                  <a:txBody>
                    <a:bodyPr/>
                    <a:lstStyle/>
                    <a:p>
                      <a:r>
                        <a:rPr lang="bg-BG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Допустими бенефициенти</a:t>
                      </a:r>
                      <a:endParaRPr lang="bg-BG" sz="12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Община Главиница, Община Ситово</a:t>
                      </a:r>
                    </a:p>
                    <a:p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Читалища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вписани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Закона за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народните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читалища</a:t>
                      </a:r>
                      <a:endParaRPr lang="ru-RU" sz="125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Юридически лица с нестопанска цел,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регистрирани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Закона за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юридическите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лица с нестопанска цел 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56672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523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4900555"/>
              </p:ext>
            </p:extLst>
          </p:nvPr>
        </p:nvGraphicFramePr>
        <p:xfrm>
          <a:off x="179512" y="188640"/>
          <a:ext cx="8784976" cy="65899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23393">
                  <a:extLst>
                    <a:ext uri="{9D8B030D-6E8A-4147-A177-3AD203B41FA5}">
                      <a16:colId xmlns:a16="http://schemas.microsoft.com/office/drawing/2014/main" val="1395394169"/>
                    </a:ext>
                  </a:extLst>
                </a:gridCol>
                <a:gridCol w="961583">
                  <a:extLst>
                    <a:ext uri="{9D8B030D-6E8A-4147-A177-3AD203B41FA5}">
                      <a16:colId xmlns:a16="http://schemas.microsoft.com/office/drawing/2014/main" val="636242536"/>
                    </a:ext>
                  </a:extLst>
                </a:gridCol>
              </a:tblGrid>
              <a:tr h="3113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КРИТЕРИИ ЗА ИЗБОР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6" marR="369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Макс. бр. т.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6" marR="36926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4302061"/>
                  </a:ext>
                </a:extLst>
              </a:tr>
              <a:tr h="15009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161290" algn="l"/>
                        </a:tabLst>
                      </a:pPr>
                      <a:r>
                        <a:rPr lang="bg-BG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en-US" sz="1200" b="0" spc="-3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Проектът е насочен към обекти, които са значими за идентичността на района и са свързани със запазване и развитие на културно-историческото наследство:</a:t>
                      </a:r>
                      <a:endParaRPr lang="bg-BG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161290" algn="l"/>
                        </a:tabLs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Проектът предвижда дейности и инвестиции, чиито обект и резултати са насочени към местната идентичност, продукти и съхранение на местно културно-историческо наследство – </a:t>
                      </a:r>
                      <a:r>
                        <a:rPr lang="bg-BG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т.</a:t>
                      </a:r>
                      <a:endParaRPr lang="bg-BG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161290" algn="l"/>
                        </a:tabLst>
                      </a:pP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Проектът предвижда съвременни форми и начини за популяризиране на живото нематериално културно наследство - </a:t>
                      </a:r>
                      <a:r>
                        <a:rPr lang="bg-BG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</a:t>
                      </a:r>
                      <a:endParaRPr lang="bg-BG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6" marR="36926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6" marR="36926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852933"/>
                  </a:ext>
                </a:extLst>
              </a:tr>
              <a:tr h="7132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161290" algn="l"/>
                        </a:tabLst>
                      </a:pPr>
                      <a:r>
                        <a:rPr lang="bg-BG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Проектът предвижда дейности/мерки, които предоставят възможности за нова за територията форма на използване на природните ресурси и/или културно-историческото наследство за територията на МИГ или за населеното място, в което се реализира</a:t>
                      </a:r>
                      <a:endParaRPr lang="bg-BG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6" marR="36926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6" marR="36926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8431090"/>
                  </a:ext>
                </a:extLst>
              </a:tr>
              <a:tr h="421771">
                <a:tc>
                  <a:txBody>
                    <a:bodyPr/>
                    <a:lstStyle/>
                    <a:p>
                      <a:pPr marL="455295" indent="-22860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161290" algn="l"/>
                        </a:tabLst>
                      </a:pPr>
                      <a:r>
                        <a:rPr lang="bg-BG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Проектът включва участието на лица от уязвими общности, в т.ч. роми и/или деца и младежи до 29 г. възраст и/или лица с увреждания</a:t>
                      </a:r>
                      <a:endParaRPr lang="bg-BG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6" marR="36926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6" marR="36926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6381852"/>
                  </a:ext>
                </a:extLst>
              </a:tr>
              <a:tr h="4669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Дейностите по проекта пресъздават уникалните местни изделия и културното наследство по иновативен и нетрадиционен начин, отразяващ съвременните методи за анимация в туризма</a:t>
                      </a:r>
                      <a:endParaRPr lang="bg-BG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6" marR="36926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6" marR="36926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763209"/>
                  </a:ext>
                </a:extLst>
              </a:tr>
              <a:tr h="3990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05790" algn="l"/>
                        </a:tabLst>
                      </a:pPr>
                      <a:r>
                        <a:rPr lang="bg-BG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Дейностите предвиждат разнообразяване на туристическите дейности или създаване на нов туристически продукт или услуга</a:t>
                      </a:r>
                      <a:endParaRPr lang="bg-BG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6" marR="36926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6" marR="36926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6629014"/>
                  </a:ext>
                </a:extLst>
              </a:tr>
              <a:tr h="3959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05790" algn="l"/>
                        </a:tabLst>
                      </a:pPr>
                      <a:r>
                        <a:rPr lang="bg-BG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Проектът предвижда пренасянето на културен опит, знания, умения и традиции между различните поколения.</a:t>
                      </a:r>
                      <a:endParaRPr lang="bg-BG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6" marR="36926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6" marR="36926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696393"/>
                  </a:ext>
                </a:extLst>
              </a:tr>
              <a:tr h="2795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05790" algn="l"/>
                        </a:tabLst>
                      </a:pPr>
                      <a:r>
                        <a:rPr lang="bg-BG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Проектът е свързан с развитие на културен или екологичен туризъм</a:t>
                      </a:r>
                      <a:endParaRPr lang="bg-BG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6" marR="36926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6" marR="36926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349296"/>
                  </a:ext>
                </a:extLst>
              </a:tr>
              <a:tr h="5686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05790" algn="l"/>
                        </a:tabLst>
                      </a:pPr>
                      <a:r>
                        <a:rPr lang="bg-BG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</a:t>
                      </a:r>
                      <a:r>
                        <a:rPr lang="bg-BG" sz="1200" b="0" spc="-2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Дейностите по проекта мотивират местната общност да участва и инициира съвместни дейности, свързани с опознаването, съживяването и популяризирането на автентични местни традиции, фолклор и занаяти</a:t>
                      </a:r>
                      <a:endParaRPr lang="bg-BG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6" marR="36926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6" marR="36926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5823669"/>
                  </a:ext>
                </a:extLst>
              </a:tr>
              <a:tr h="5686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05790" algn="l"/>
                        </a:tabLst>
                      </a:pPr>
                      <a:r>
                        <a:rPr lang="bg-BG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 </a:t>
                      </a:r>
                      <a:r>
                        <a:rPr lang="bg-BG" sz="1200" b="0" spc="-2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Дейностите по проекта насърчават съвместно участие на различни социални и граждански групи и културни институции и осигуряват приемственост между поколенията с активното участие на младите хора</a:t>
                      </a:r>
                      <a:endParaRPr lang="bg-BG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6" marR="36926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bg-BG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6" marR="36926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7784621"/>
                  </a:ext>
                </a:extLst>
              </a:tr>
              <a:tr h="31132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05790" algn="l"/>
                        </a:tabLst>
                      </a:pPr>
                      <a:r>
                        <a:rPr lang="bg-BG" sz="12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 Дейностите по проекта се осъществяват в населени места на МИГ  извън общинските центрове</a:t>
                      </a:r>
                      <a:endParaRPr lang="bg-BG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6" marR="36926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6" marR="36926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2082069"/>
                  </a:ext>
                </a:extLst>
              </a:tr>
              <a:tr h="3226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605790" algn="l"/>
                        </a:tabLst>
                      </a:pPr>
                      <a:r>
                        <a:rPr lang="bg-BG" sz="1200" b="0" spc="-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 Дейностите по проекта съхраняват и опазват културно-историческо наследство на територията или проучват значимостта на нови и съществуващи ценности.</a:t>
                      </a:r>
                      <a:endParaRPr lang="bg-BG" sz="12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6" marR="36926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6" marR="36926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9557076"/>
                  </a:ext>
                </a:extLst>
              </a:tr>
              <a:tr h="19118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ОБЩО: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6" marR="36926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bg-BG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bg-BG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926" marR="36926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7360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958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315640"/>
              </p:ext>
            </p:extLst>
          </p:nvPr>
        </p:nvGraphicFramePr>
        <p:xfrm>
          <a:off x="179512" y="1196753"/>
          <a:ext cx="8784976" cy="54726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9897">
                  <a:extLst>
                    <a:ext uri="{9D8B030D-6E8A-4147-A177-3AD203B41FA5}">
                      <a16:colId xmlns:a16="http://schemas.microsoft.com/office/drawing/2014/main" val="118455600"/>
                    </a:ext>
                  </a:extLst>
                </a:gridCol>
                <a:gridCol w="6825079">
                  <a:extLst>
                    <a:ext uri="{9D8B030D-6E8A-4147-A177-3AD203B41FA5}">
                      <a16:colId xmlns:a16="http://schemas.microsoft.com/office/drawing/2014/main" val="2295957069"/>
                    </a:ext>
                  </a:extLst>
                </a:gridCol>
              </a:tblGrid>
              <a:tr h="294955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Мярка „Сътрудничество и </a:t>
                      </a:r>
                      <a:r>
                        <a:rPr lang="ru-RU" sz="1400" b="1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подготвителни</a:t>
                      </a:r>
                      <a:r>
                        <a:rPr lang="ru-RU" sz="14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дейности за него</a:t>
                      </a:r>
                      <a:endParaRPr lang="bg-BG" sz="14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6497987"/>
                  </a:ext>
                </a:extLst>
              </a:tr>
              <a:tr h="291770">
                <a:tc>
                  <a:txBody>
                    <a:bodyPr/>
                    <a:lstStyle/>
                    <a:p>
                      <a:r>
                        <a:rPr lang="bg-BG" sz="12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 бюджет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g-BG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58 674,00 лв.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7171265"/>
                  </a:ext>
                </a:extLst>
              </a:tr>
              <a:tr h="686055">
                <a:tc>
                  <a:txBody>
                    <a:bodyPr/>
                    <a:lstStyle/>
                    <a:p>
                      <a:r>
                        <a:rPr lang="ru-RU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 на мярката</a:t>
                      </a:r>
                      <a:endParaRPr lang="bg-BG" sz="12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Основна цел на мярката е извършване на съвместни дейности, водещи до устойчивото развитие на местните общности и допринасящи за постигане целите на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стратегиите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 ВОМР, както и на СПРЗСР 2023–2027 г.</a:t>
                      </a:r>
                      <a:endParaRPr lang="bg-BG" sz="12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8288106"/>
                  </a:ext>
                </a:extLst>
              </a:tr>
              <a:tr h="1474624">
                <a:tc>
                  <a:txBody>
                    <a:bodyPr/>
                    <a:lstStyle/>
                    <a:p>
                      <a:r>
                        <a:rPr lang="bg-BG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Обхват</a:t>
                      </a:r>
                      <a:r>
                        <a:rPr lang="bg-BG" sz="125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мярката</a:t>
                      </a:r>
                      <a:endParaRPr lang="bg-BG" sz="12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Дейностите за сътрудничество ще се изпълняват само на територията на действие на партньорите и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асоциираните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партньори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проекта, като:</a:t>
                      </a:r>
                    </a:p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проектите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вътрешно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-териториално сътрудничество се изпълняват на територията на действие на партньорите и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асоциираните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партньори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Република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България;</a:t>
                      </a:r>
                    </a:p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проектите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транснационално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сътрудничество се изпълняват на територията на действие на партньорите – МИГ от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Република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България и територията на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страни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и извън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Европейския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съюз</a:t>
                      </a:r>
                      <a:endParaRPr lang="ru-RU" sz="125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501043"/>
                  </a:ext>
                </a:extLst>
              </a:tr>
              <a:tr h="2176450">
                <a:tc>
                  <a:txBody>
                    <a:bodyPr/>
                    <a:lstStyle/>
                    <a:p>
                      <a:r>
                        <a:rPr lang="bg-BG" sz="125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Допустими дейности</a:t>
                      </a:r>
                      <a:endParaRPr lang="bg-BG" sz="12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Създаване на идентичност, допълваща местната,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регионалната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националната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европейската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визия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идентичност;</a:t>
                      </a:r>
                    </a:p>
                    <a:p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Дейности за промотиране и/или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маркетингови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кампании на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характерни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за местните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територии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общности продукти, дейности, забележителности и др.; </a:t>
                      </a:r>
                    </a:p>
                    <a:p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Разработване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съвместен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продукт и/или услуга и/или дейност, вкл. разходи за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материални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нематериални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инвестиции;</a:t>
                      </a:r>
                    </a:p>
                    <a:p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Изследвания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проучвания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анализи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свързани със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съвместния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продукт и/или услуга и/или дейност;</a:t>
                      </a:r>
                    </a:p>
                    <a:p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Организиране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провеждане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 обучения,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семинари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други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съвместни събития и 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срещи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потенциални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партньори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или партньорите по проекта, включително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информационни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кампании, публикации и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излъчване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ru-RU" sz="1200" b="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медиите</a:t>
                      </a: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6. Дейностите по координация на изпълнението на проекта.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7176782"/>
                  </a:ext>
                </a:extLst>
              </a:tr>
              <a:tr h="548753">
                <a:tc>
                  <a:txBody>
                    <a:bodyPr/>
                    <a:lstStyle/>
                    <a:p>
                      <a:r>
                        <a:rPr lang="bg-BG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Допустими бенефициенти</a:t>
                      </a:r>
                      <a:endParaRPr lang="bg-BG" sz="12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СНЦ „МИГ Главиница – Ситово Крайдунавска Добруджа“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933645"/>
                  </a:ext>
                </a:extLst>
              </a:tr>
            </a:tbl>
          </a:graphicData>
        </a:graphic>
      </p:graphicFrame>
      <p:pic>
        <p:nvPicPr>
          <p:cNvPr id="5" name="Picture 16" descr="bulgarfla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92280" y="260648"/>
            <a:ext cx="114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8" descr="logo-bg-center-no-back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6136" y="198735"/>
            <a:ext cx="9144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Картина 6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87908" y="232072"/>
            <a:ext cx="6381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9" descr="Logo_LEADER_4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92225" y="323497"/>
            <a:ext cx="8001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5" descr="ESIF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82242" y="284460"/>
            <a:ext cx="9144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1459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0825139"/>
              </p:ext>
            </p:extLst>
          </p:nvPr>
        </p:nvGraphicFramePr>
        <p:xfrm>
          <a:off x="251520" y="260649"/>
          <a:ext cx="8712968" cy="6273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3833">
                  <a:extLst>
                    <a:ext uri="{9D8B030D-6E8A-4147-A177-3AD203B41FA5}">
                      <a16:colId xmlns:a16="http://schemas.microsoft.com/office/drawing/2014/main" val="3791155183"/>
                    </a:ext>
                  </a:extLst>
                </a:gridCol>
                <a:gridCol w="6769135">
                  <a:extLst>
                    <a:ext uri="{9D8B030D-6E8A-4147-A177-3AD203B41FA5}">
                      <a16:colId xmlns:a16="http://schemas.microsoft.com/office/drawing/2014/main" val="389550538"/>
                    </a:ext>
                  </a:extLst>
                </a:gridCol>
              </a:tblGrid>
              <a:tr h="274255"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Мярка „Управление, мониторинг и оценка на стратегията и нейното популяризиране</a:t>
                      </a:r>
                      <a:endParaRPr lang="bg-BG" sz="1400" b="1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bg-BG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3534099"/>
                  </a:ext>
                </a:extLst>
              </a:tr>
              <a:tr h="689101">
                <a:tc>
                  <a:txBody>
                    <a:bodyPr/>
                    <a:lstStyle/>
                    <a:p>
                      <a:r>
                        <a:rPr lang="bg-BG" sz="12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 бюджет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g-BG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1 017 016,00 лв.</a:t>
                      </a:r>
                    </a:p>
                    <a:p>
                      <a:r>
                        <a:rPr lang="ru-RU" sz="125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Разходи за управление, мониторинг и оценка на СВОМР </a:t>
                      </a:r>
                      <a:r>
                        <a:rPr lang="ru-RU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812 016,00 </a:t>
                      </a:r>
                      <a:r>
                        <a:rPr lang="ru-RU" sz="125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лв</a:t>
                      </a:r>
                      <a:r>
                        <a:rPr lang="ru-RU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r>
                        <a:rPr lang="ru-RU" sz="125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Разходи за популяризиране на СВОМР </a:t>
                      </a:r>
                      <a:r>
                        <a:rPr lang="ru-RU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205 000,00 </a:t>
                      </a:r>
                      <a:r>
                        <a:rPr lang="ru-RU" sz="125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лв</a:t>
                      </a:r>
                      <a:r>
                        <a:rPr lang="ru-RU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bg-BG" sz="125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5976995"/>
                  </a:ext>
                </a:extLst>
              </a:tr>
              <a:tr h="3065313">
                <a:tc>
                  <a:txBody>
                    <a:bodyPr/>
                    <a:lstStyle/>
                    <a:p>
                      <a:r>
                        <a:rPr lang="ru-RU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Разходи за управление, мониторинг и оценка на СВОМР – 812 016,00 </a:t>
                      </a:r>
                      <a:r>
                        <a:rPr lang="ru-RU" sz="125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лв</a:t>
                      </a:r>
                      <a:r>
                        <a:rPr lang="ru-RU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заплати, както разходи, съгласно релевантните нормативни документи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осигуровки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обезщетения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 временна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неработоспособност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дължими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работодателя;</a:t>
                      </a:r>
                    </a:p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външни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услуги,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възнаграждения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осигуровки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дължими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МИГ на експерти (физически или юридически лица), свързани с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прилагането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стратегията (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оценители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консултанти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външни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експерти и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);</a:t>
                      </a:r>
                    </a:p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непреки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разходи: за услуги, непряко свързани с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прилагането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стратегията (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правни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счетоводни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одиторски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); за наем на офис; за комуникация и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външни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услуги (телефон, интернет,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пощенски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услуги,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куриерски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услуги,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топло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и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електроенергия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вода, охрана на офиса,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електронен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подпис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); разходи за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закупуване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офис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консумативи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канцеларски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разходи за наем на лек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под 150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к.с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и с над 5+1 места за МИГ, които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нямат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закупен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лек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разходи за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закупуване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гориво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 лек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автомобил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непредвидени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оперативни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разходи,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необходими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функционирането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офиса.</a:t>
                      </a:r>
                    </a:p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командировки на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екипа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членовете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колективния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върховен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орган на МИГ;</a:t>
                      </a:r>
                    </a:p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закупуване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офис техника, в т. ч.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правен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счетоводен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софтуер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офис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оборудване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обзавеждане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144458"/>
                  </a:ext>
                </a:extLst>
              </a:tr>
              <a:tr h="2236025">
                <a:tc>
                  <a:txBody>
                    <a:bodyPr/>
                    <a:lstStyle/>
                    <a:p>
                      <a:r>
                        <a:rPr lang="ru-RU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Разходи за популяризиране на СВОМР – 205 000,00 </a:t>
                      </a:r>
                      <a:r>
                        <a:rPr lang="ru-RU" sz="125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лв</a:t>
                      </a:r>
                      <a:r>
                        <a:rPr lang="ru-RU" sz="12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проучвания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съответната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територия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териториални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икономически, социални и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проучвания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);</a:t>
                      </a:r>
                    </a:p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популяризиране,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информиране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публичност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създаване и поддръжка на интернет страница;</a:t>
                      </a:r>
                    </a:p>
                    <a:p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създаване и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реализиране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публикации в печатни и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електронни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излъчвания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радио- и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телевизионни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покани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организирани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събития и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свързани с популяризиране </a:t>
                      </a:r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дейността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МИГ</a:t>
                      </a:r>
                    </a:p>
                    <a:p>
                      <a:endParaRPr lang="ru-RU" sz="125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25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Разпределени</a:t>
                      </a:r>
                      <a:r>
                        <a:rPr lang="ru-RU" sz="12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равно за</a:t>
                      </a:r>
                      <a:r>
                        <a:rPr lang="ru-RU" sz="125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 </a:t>
                      </a:r>
                      <a:r>
                        <a:rPr lang="ru-RU" sz="125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години</a:t>
                      </a:r>
                      <a:r>
                        <a:rPr lang="ru-RU" sz="125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до 2029 г.</a:t>
                      </a:r>
                      <a:endParaRPr lang="ru-RU" sz="125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25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0963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78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179512" y="2708920"/>
            <a:ext cx="84249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bg-BG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БЛАГОДАРЯ ЗА </a:t>
            </a:r>
            <a:r>
              <a:rPr lang="bg-BG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ВНИМАНИЕТО!</a:t>
            </a:r>
          </a:p>
          <a:p>
            <a:pPr algn="just"/>
            <a:endParaRPr lang="bg-BG" sz="4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Times New Roman"/>
            </a:endParaRPr>
          </a:p>
          <a:p>
            <a:pPr algn="just"/>
            <a:r>
              <a:rPr lang="bg-BG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bg-BG" sz="4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22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Фасети">
  <a:themeElements>
    <a:clrScheme name="Фасети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Фасети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Фасети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987</TotalTime>
  <Words>3205</Words>
  <Application>Microsoft Office PowerPoint</Application>
  <PresentationFormat>Презентация на цял екран (4:3)</PresentationFormat>
  <Paragraphs>307</Paragraphs>
  <Slides>19</Slides>
  <Notes>1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19</vt:i4>
      </vt:variant>
    </vt:vector>
  </HeadingPairs>
  <TitlesOfParts>
    <vt:vector size="26" baseType="lpstr">
      <vt:lpstr>Arial</vt:lpstr>
      <vt:lpstr>Arial Black</vt:lpstr>
      <vt:lpstr>Calibri</vt:lpstr>
      <vt:lpstr>Times New Roman</vt:lpstr>
      <vt:lpstr>Trebuchet MS</vt:lpstr>
      <vt:lpstr>Wingdings 3</vt:lpstr>
      <vt:lpstr>Фасети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Rumi</dc:creator>
  <cp:lastModifiedBy>user</cp:lastModifiedBy>
  <cp:revision>94</cp:revision>
  <dcterms:created xsi:type="dcterms:W3CDTF">2019-08-28T07:13:10Z</dcterms:created>
  <dcterms:modified xsi:type="dcterms:W3CDTF">2025-05-20T12:31:42Z</dcterms:modified>
</cp:coreProperties>
</file>